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81" r:id="rId2"/>
    <p:sldId id="487" r:id="rId3"/>
    <p:sldId id="488" r:id="rId4"/>
    <p:sldId id="489" r:id="rId5"/>
    <p:sldId id="490" r:id="rId6"/>
    <p:sldId id="491" r:id="rId7"/>
    <p:sldId id="492" r:id="rId8"/>
    <p:sldId id="493" r:id="rId9"/>
    <p:sldId id="494" r:id="rId10"/>
    <p:sldId id="495" r:id="rId11"/>
    <p:sldId id="496" r:id="rId12"/>
    <p:sldId id="497" r:id="rId13"/>
    <p:sldId id="498" r:id="rId14"/>
    <p:sldId id="499" r:id="rId15"/>
    <p:sldId id="500" r:id="rId16"/>
    <p:sldId id="501" r:id="rId17"/>
    <p:sldId id="502" r:id="rId18"/>
    <p:sldId id="503" r:id="rId19"/>
    <p:sldId id="504" r:id="rId20"/>
    <p:sldId id="505" r:id="rId21"/>
    <p:sldId id="506" r:id="rId22"/>
    <p:sldId id="46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 Wogen" initials="JW" lastIdx="1" clrIdx="0"/>
  <p:cmAuthor id="2" name="Gilbert, Alyssa" initials="G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EAC"/>
    <a:srgbClr val="560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0" autoAdjust="0"/>
    <p:restoredTop sz="93874" autoAdjust="0"/>
  </p:normalViewPr>
  <p:slideViewPr>
    <p:cSldViewPr snapToGrid="0">
      <p:cViewPr varScale="1">
        <p:scale>
          <a:sx n="62" d="100"/>
          <a:sy n="62" d="100"/>
        </p:scale>
        <p:origin x="52" y="1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043321462764249"/>
          <c:y val="7.3955345613196832E-2"/>
          <c:w val="0.59512608500964903"/>
          <c:h val="0.7927211982694149"/>
        </c:manualLayout>
      </c:layout>
      <c:barChart>
        <c:barDir val="bar"/>
        <c:grouping val="clustered"/>
        <c:varyColors val="0"/>
        <c:ser>
          <c:idx val="0"/>
          <c:order val="0"/>
          <c:tx>
            <c:strRef>
              <c:f>Sheet1!$B$1</c:f>
              <c:strCache>
                <c:ptCount val="1"/>
                <c:pt idx="0">
                  <c:v>Column1</c:v>
                </c:pt>
              </c:strCache>
            </c:strRef>
          </c:tx>
          <c:spPr>
            <a:solidFill>
              <a:srgbClr val="FFC000"/>
            </a:solidFill>
            <a:ln>
              <a:no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dLbl>
              <c:idx val="17"/>
              <c:layout>
                <c:manualLayout>
                  <c:x val="-3.3043667857540447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E07-48D9-8123-4996641669AF}"/>
                </c:ext>
              </c:extLst>
            </c:dLbl>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Sheet1!$A$2:$A$19</c:f>
              <c:strCache>
                <c:ptCount val="18"/>
                <c:pt idx="0">
                  <c:v>Other**</c:v>
                </c:pt>
                <c:pt idx="1">
                  <c:v>Individual with lived experience*</c:v>
                </c:pt>
                <c:pt idx="2">
                  <c:v>Parent</c:v>
                </c:pt>
                <c:pt idx="3">
                  <c:v>Youth </c:v>
                </c:pt>
                <c:pt idx="4">
                  <c:v>Recovery Support Personnel</c:v>
                </c:pt>
                <c:pt idx="5">
                  <c:v>Substance Abuse Treatment Agency/Provider</c:v>
                </c:pt>
                <c:pt idx="6">
                  <c:v>Substance Abuse Prevention Agency/Provider</c:v>
                </c:pt>
                <c:pt idx="7">
                  <c:v>Faith-based Organization</c:v>
                </c:pt>
                <c:pt idx="8">
                  <c:v>Mental Health Service Provider</c:v>
                </c:pt>
                <c:pt idx="9">
                  <c:v>Public Health</c:v>
                </c:pt>
                <c:pt idx="10">
                  <c:v>College/University</c:v>
                </c:pt>
                <c:pt idx="11">
                  <c:v>School</c:v>
                </c:pt>
                <c:pt idx="12">
                  <c:v>Social/Human Service Agency</c:v>
                </c:pt>
                <c:pt idx="13">
                  <c:v>Coalition/Council/Task Force</c:v>
                </c:pt>
                <c:pt idx="14">
                  <c:v>Youth Serving Organization</c:v>
                </c:pt>
                <c:pt idx="15">
                  <c:v>EMS/Rescue/First Responder</c:v>
                </c:pt>
                <c:pt idx="16">
                  <c:v>Law Enforcement</c:v>
                </c:pt>
                <c:pt idx="17">
                  <c:v>Government</c:v>
                </c:pt>
              </c:strCache>
            </c:strRef>
          </c:cat>
          <c:val>
            <c:numRef>
              <c:f>Sheet1!$B$2:$B$19</c:f>
              <c:numCache>
                <c:formatCode>0.0</c:formatCode>
                <c:ptCount val="18"/>
                <c:pt idx="0">
                  <c:v>4.0999999999999996</c:v>
                </c:pt>
                <c:pt idx="1">
                  <c:v>16.7</c:v>
                </c:pt>
                <c:pt idx="2">
                  <c:v>23.9</c:v>
                </c:pt>
                <c:pt idx="3">
                  <c:v>7.8</c:v>
                </c:pt>
                <c:pt idx="4">
                  <c:v>3.3</c:v>
                </c:pt>
                <c:pt idx="5">
                  <c:v>3.6</c:v>
                </c:pt>
                <c:pt idx="6">
                  <c:v>10.199999999999999</c:v>
                </c:pt>
                <c:pt idx="7">
                  <c:v>5</c:v>
                </c:pt>
                <c:pt idx="8">
                  <c:v>12.4</c:v>
                </c:pt>
                <c:pt idx="9">
                  <c:v>6.6</c:v>
                </c:pt>
                <c:pt idx="10">
                  <c:v>2.9</c:v>
                </c:pt>
                <c:pt idx="11">
                  <c:v>27.4</c:v>
                </c:pt>
                <c:pt idx="12">
                  <c:v>16.3</c:v>
                </c:pt>
                <c:pt idx="13">
                  <c:v>21</c:v>
                </c:pt>
                <c:pt idx="14">
                  <c:v>23.5</c:v>
                </c:pt>
                <c:pt idx="15">
                  <c:v>3.7</c:v>
                </c:pt>
                <c:pt idx="16">
                  <c:v>7.8</c:v>
                </c:pt>
                <c:pt idx="17">
                  <c:v>16.100000000000001</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2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450468280727091"/>
          <c:y val="8.5385929229355492E-2"/>
          <c:w val="0.44805189848741755"/>
          <c:h val="0.76001798125138176"/>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solidFill>
                <a:schemeClr val="accent1">
                  <a:lumMod val="50000"/>
                </a:schemeClr>
              </a:solid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Community post-suicide intervention or support plans in place</c:v>
                </c:pt>
                <c:pt idx="1">
                  <c:v>Regular suicide prevention trainings in community </c:v>
                </c:pt>
                <c:pt idx="2">
                  <c:v>Community support groups for specific populations (veterans, law enforcement, physicians, others)</c:v>
                </c:pt>
                <c:pt idx="3">
                  <c:v>School personnel trained to recognize warning signs</c:v>
                </c:pt>
                <c:pt idx="4">
                  <c:v>Support groups in educational settings</c:v>
                </c:pt>
                <c:pt idx="5">
                  <c:v>Support groups in community settings</c:v>
                </c:pt>
                <c:pt idx="6">
                  <c:v>Crisis hotline numbers and other mental health resources visible in community locations</c:v>
                </c:pt>
              </c:strCache>
            </c:strRef>
          </c:cat>
          <c:val>
            <c:numRef>
              <c:f>Sheet1!$B$2:$B$9</c:f>
              <c:numCache>
                <c:formatCode>0.00</c:formatCode>
                <c:ptCount val="8"/>
                <c:pt idx="0">
                  <c:v>1.8225176567144612</c:v>
                </c:pt>
                <c:pt idx="1">
                  <c:v>1.9353586681912101</c:v>
                </c:pt>
                <c:pt idx="2">
                  <c:v>1.9554093249174496</c:v>
                </c:pt>
                <c:pt idx="3">
                  <c:v>2.3769252465322879</c:v>
                </c:pt>
                <c:pt idx="4">
                  <c:v>2.1394693911427498</c:v>
                </c:pt>
                <c:pt idx="5">
                  <c:v>2.0470355755385219</c:v>
                </c:pt>
                <c:pt idx="6">
                  <c:v>2.2758359100566645</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3"/>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06248911706798"/>
          <c:y val="8.5385929229355492E-2"/>
          <c:w val="0.44227176975571186"/>
          <c:h val="0.76001798125138176"/>
        </c:manualLayout>
      </c:layout>
      <c:barChart>
        <c:barDir val="bar"/>
        <c:grouping val="clustered"/>
        <c:varyColors val="0"/>
        <c:ser>
          <c:idx val="0"/>
          <c:order val="0"/>
          <c:tx>
            <c:strRef>
              <c:f>Sheet1!$B$1</c:f>
              <c:strCache>
                <c:ptCount val="1"/>
                <c:pt idx="0">
                  <c:v>Column1</c:v>
                </c:pt>
              </c:strCache>
            </c:strRef>
          </c:tx>
          <c:spPr>
            <a:solidFill>
              <a:srgbClr val="7030A0"/>
            </a:solidFill>
            <a:ln w="9525" cap="flat" cmpd="sng" algn="ctr">
              <a:no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8"/>
                <c:pt idx="0">
                  <c:v>Develop policies related to or to specifically address behavioral health problems in the community</c:v>
                </c:pt>
                <c:pt idx="1">
                  <c:v>Allocate local funds to address behavioral health problems in the community</c:v>
                </c:pt>
                <c:pt idx="2">
                  <c:v>Collaborate with organizations concerned with preventing other types of problems (HIV, violence)</c:v>
                </c:pt>
                <c:pt idx="3">
                  <c:v>Raise community awareness of priority problems or issues (substance misuse, gambling, mental health, suicide)</c:v>
                </c:pt>
                <c:pt idx="4">
                  <c:v>Develop culturally appropriate programs and strategies</c:v>
                </c:pt>
                <c:pt idx="5">
                  <c:v>Secure support from local policy makers for behavioral health</c:v>
                </c:pt>
                <c:pt idx="6">
                  <c:v>Identify community members as resources to address behavioral health problems</c:v>
                </c:pt>
                <c:pt idx="7">
                  <c:v>Collect data on the nature of local behavioral health problems</c:v>
                </c:pt>
              </c:strCache>
            </c:strRef>
          </c:cat>
          <c:val>
            <c:numRef>
              <c:f>Sheet1!$B$2:$B$10</c:f>
              <c:numCache>
                <c:formatCode>0.00</c:formatCode>
                <c:ptCount val="9"/>
                <c:pt idx="0">
                  <c:v>2.7646957268357002</c:v>
                </c:pt>
                <c:pt idx="1">
                  <c:v>2.5545250527249284</c:v>
                </c:pt>
                <c:pt idx="2">
                  <c:v>3.13</c:v>
                </c:pt>
                <c:pt idx="3">
                  <c:v>3.1049076631994512</c:v>
                </c:pt>
                <c:pt idx="4">
                  <c:v>2.9027601811263</c:v>
                </c:pt>
                <c:pt idx="5">
                  <c:v>2.975316794229053</c:v>
                </c:pt>
                <c:pt idx="6">
                  <c:v>3.1373317410501906</c:v>
                </c:pt>
                <c:pt idx="7">
                  <c:v>2.8866445666971092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7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5"/>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a:outerShdw blurRad="127000" dist="38100" dir="18900000" algn="bl" rotWithShape="0">
                <a:schemeClr val="accent5">
                  <a:lumMod val="50000"/>
                  <a:alpha val="40000"/>
                </a:schemeClr>
              </a:outerShdw>
            </a:effectLst>
          </c:spPr>
          <c:invertIfNegative val="0"/>
          <c:dPt>
            <c:idx val="0"/>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4-68AA-4FF8-98D4-381454C819C8}"/>
              </c:ext>
            </c:extLst>
          </c:dPt>
          <c:dPt>
            <c:idx val="1"/>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5-68AA-4FF8-98D4-381454C819C8}"/>
              </c:ext>
            </c:extLst>
          </c:dPt>
          <c:dPt>
            <c:idx val="2"/>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6-68AA-4FF8-98D4-381454C819C8}"/>
              </c:ext>
            </c:extLst>
          </c:dPt>
          <c:dPt>
            <c:idx val="3"/>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7-68AA-4FF8-98D4-381454C819C8}"/>
              </c:ext>
            </c:extLst>
          </c:dPt>
          <c:dPt>
            <c:idx val="4"/>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8-68AA-4FF8-98D4-381454C819C8}"/>
              </c:ext>
            </c:extLst>
          </c:dPt>
          <c:dPt>
            <c:idx val="5"/>
            <c:invertIfNegative val="0"/>
            <c:bubble3D val="0"/>
            <c:spPr>
              <a:solidFill>
                <a:schemeClr val="accent5">
                  <a:lumMod val="75000"/>
                </a:schemeClr>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3-68AA-4FF8-98D4-381454C819C8}"/>
              </c:ext>
            </c:extLst>
          </c:dPt>
          <c:dLbls>
            <c:dLbl>
              <c:idx val="0"/>
              <c:layout>
                <c:manualLayout>
                  <c:x val="0"/>
                  <c:y val="0.1482617885331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8AA-4FF8-98D4-381454C819C8}"/>
                </c:ext>
              </c:extLst>
            </c:dLbl>
            <c:dLbl>
              <c:idx val="1"/>
              <c:layout>
                <c:manualLayout>
                  <c:x val="-1.207729468599078E-3"/>
                  <c:y val="0.1329243621331421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8AA-4FF8-98D4-381454C819C8}"/>
                </c:ext>
              </c:extLst>
            </c:dLbl>
            <c:dLbl>
              <c:idx val="2"/>
              <c:layout>
                <c:manualLayout>
                  <c:x val="0"/>
                  <c:y val="0.11503069799983455"/>
                </c:manualLayout>
              </c:layout>
              <c:tx>
                <c:rich>
                  <a:bodyPr/>
                  <a:lstStyle/>
                  <a:p>
                    <a:r>
                      <a:rPr lang="en-US" dirty="0" smtClean="0"/>
                      <a:t>5.37*</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8AA-4FF8-98D4-381454C819C8}"/>
                </c:ext>
              </c:extLst>
            </c:dLbl>
            <c:dLbl>
              <c:idx val="3"/>
              <c:layout>
                <c:manualLayout>
                  <c:x val="0"/>
                  <c:y val="0.1048057470665159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8AA-4FF8-98D4-381454C819C8}"/>
                </c:ext>
              </c:extLst>
            </c:dLbl>
            <c:dLbl>
              <c:idx val="4"/>
              <c:layout>
                <c:manualLayout>
                  <c:x val="0"/>
                  <c:y val="9.71370338665269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8AA-4FF8-98D4-381454C819C8}"/>
                </c:ext>
              </c:extLst>
            </c:dLbl>
            <c:dLbl>
              <c:idx val="5"/>
              <c:layout>
                <c:manualLayout>
                  <c:x val="-2.4154589371980675E-3"/>
                  <c:y val="0.10480582632365533"/>
                </c:manualLayout>
              </c:layout>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8AA-4FF8-98D4-381454C819C8}"/>
                </c:ext>
              </c:extLst>
            </c:dLbl>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Rural</c:v>
                </c:pt>
                <c:pt idx="1">
                  <c:v>Suburban</c:v>
                </c:pt>
                <c:pt idx="2">
                  <c:v>Urban Periphery</c:v>
                </c:pt>
                <c:pt idx="3">
                  <c:v>Urban Core</c:v>
                </c:pt>
                <c:pt idx="4">
                  <c:v>Wealthy</c:v>
                </c:pt>
                <c:pt idx="5">
                  <c:v>CT</c:v>
                </c:pt>
              </c:strCache>
            </c:strRef>
          </c:cat>
          <c:val>
            <c:numRef>
              <c:f>Sheet1!$B$2:$B$7</c:f>
              <c:numCache>
                <c:formatCode>General</c:formatCode>
                <c:ptCount val="6"/>
                <c:pt idx="0">
                  <c:v>4.3499999999999996</c:v>
                </c:pt>
                <c:pt idx="1">
                  <c:v>4.71</c:v>
                </c:pt>
                <c:pt idx="2">
                  <c:v>5.37</c:v>
                </c:pt>
                <c:pt idx="3">
                  <c:v>4.46</c:v>
                </c:pt>
                <c:pt idx="4">
                  <c:v>4.8099999999999996</c:v>
                </c:pt>
                <c:pt idx="5">
                  <c:v>4.88</c:v>
                </c:pt>
              </c:numCache>
            </c:numRef>
          </c:val>
          <c:extLst>
            <c:ext xmlns:c16="http://schemas.microsoft.com/office/drawing/2014/chart" uri="{C3380CC4-5D6E-409C-BE32-E72D297353CC}">
              <c16:uniqueId val="{00000000-68AA-4FF8-98D4-381454C819C8}"/>
            </c:ext>
          </c:extLst>
        </c:ser>
        <c:dLbls>
          <c:showLegendKey val="0"/>
          <c:showVal val="0"/>
          <c:showCatName val="0"/>
          <c:showSerName val="0"/>
          <c:showPercent val="0"/>
          <c:showBubbleSize val="0"/>
        </c:dLbls>
        <c:gapWidth val="219"/>
        <c:overlap val="-27"/>
        <c:axId val="396748584"/>
        <c:axId val="396749568"/>
      </c:barChart>
      <c:catAx>
        <c:axId val="396748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crossAx val="396749568"/>
        <c:crosses val="autoZero"/>
        <c:auto val="1"/>
        <c:lblAlgn val="ctr"/>
        <c:lblOffset val="100"/>
        <c:noMultiLvlLbl val="0"/>
      </c:catAx>
      <c:valAx>
        <c:axId val="396749568"/>
        <c:scaling>
          <c:orientation val="minMax"/>
          <c:max val="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rgbClr val="002060"/>
                </a:solidFill>
                <a:latin typeface="+mn-lt"/>
                <a:ea typeface="+mn-ea"/>
                <a:cs typeface="+mn-cs"/>
              </a:defRPr>
            </a:pPr>
            <a:endParaRPr lang="en-US"/>
          </a:p>
        </c:txPr>
        <c:crossAx val="396748584"/>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rgbClr val="00206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098821232708254"/>
          <c:y val="8.3049985156638848E-2"/>
          <c:w val="0.75255097860987241"/>
          <c:h val="0.79038525419669825"/>
        </c:manualLayout>
      </c:layout>
      <c:barChart>
        <c:barDir val="bar"/>
        <c:grouping val="clustered"/>
        <c:varyColors val="0"/>
        <c:ser>
          <c:idx val="0"/>
          <c:order val="0"/>
          <c:tx>
            <c:strRef>
              <c:f>Sheet1!$B$1</c:f>
              <c:strCache>
                <c:ptCount val="1"/>
                <c:pt idx="0">
                  <c:v>Column1</c:v>
                </c:pt>
              </c:strCache>
            </c:strRef>
          </c:tx>
          <c:spPr>
            <a:solidFill>
              <a:srgbClr val="70AD47"/>
            </a:solidFill>
            <a:ln>
              <a:noFill/>
            </a:ln>
            <a:effectLst>
              <a:outerShdw blurRad="50800" dist="38100" dir="18900000" algn="bl" rotWithShape="0">
                <a:srgbClr val="002060">
                  <a:alpha val="40000"/>
                </a:srgbClr>
              </a:outerShdw>
            </a:effectLst>
          </c:spPr>
          <c:invertIfNegative val="0"/>
          <c:dPt>
            <c:idx val="0"/>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7-1E32-0243-965C-76301411FCB2}"/>
              </c:ext>
            </c:extLst>
          </c:dPt>
          <c:dPt>
            <c:idx val="1"/>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6-1E32-0243-965C-76301411FCB2}"/>
              </c:ext>
            </c:extLst>
          </c:dPt>
          <c:dPt>
            <c:idx val="2"/>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5-1E32-0243-965C-76301411FCB2}"/>
              </c:ext>
            </c:extLst>
          </c:dPt>
          <c:dPt>
            <c:idx val="3"/>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D-270F-48B3-B725-80B421DDA313}"/>
              </c:ext>
            </c:extLst>
          </c:dPt>
          <c:dPt>
            <c:idx val="6"/>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9-1E32-0243-965C-76301411FCB2}"/>
              </c:ext>
            </c:extLst>
          </c:dPt>
          <c:dPt>
            <c:idx val="7"/>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C-C053-417C-8561-EACB6AC93808}"/>
              </c:ext>
            </c:extLst>
          </c:dPt>
          <c:dLbls>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Sheet1!$A$2:$A$17</c:f>
              <c:strCache>
                <c:ptCount val="16"/>
                <c:pt idx="0">
                  <c:v>Other</c:v>
                </c:pt>
                <c:pt idx="1">
                  <c:v>Hispanic</c:v>
                </c:pt>
                <c:pt idx="2">
                  <c:v>Black</c:v>
                </c:pt>
                <c:pt idx="3">
                  <c:v>White</c:v>
                </c:pt>
                <c:pt idx="5">
                  <c:v>Non-binary/trans</c:v>
                </c:pt>
                <c:pt idx="6">
                  <c:v>Female</c:v>
                </c:pt>
                <c:pt idx="7">
                  <c:v>Male</c:v>
                </c:pt>
                <c:pt idx="9">
                  <c:v>66 and older</c:v>
                </c:pt>
                <c:pt idx="10">
                  <c:v>56-65 years</c:v>
                </c:pt>
                <c:pt idx="11">
                  <c:v>46-55 years</c:v>
                </c:pt>
                <c:pt idx="12">
                  <c:v>36-45 years</c:v>
                </c:pt>
                <c:pt idx="13">
                  <c:v>26-35 years</c:v>
                </c:pt>
                <c:pt idx="14">
                  <c:v>18-25 years</c:v>
                </c:pt>
                <c:pt idx="15">
                  <c:v>12-17 years</c:v>
                </c:pt>
              </c:strCache>
            </c:strRef>
          </c:cat>
          <c:val>
            <c:numRef>
              <c:f>Sheet1!$B$2:$B$17</c:f>
              <c:numCache>
                <c:formatCode>General</c:formatCode>
                <c:ptCount val="16"/>
                <c:pt idx="0">
                  <c:v>1.7</c:v>
                </c:pt>
                <c:pt idx="1">
                  <c:v>4.5</c:v>
                </c:pt>
                <c:pt idx="2">
                  <c:v>2.7</c:v>
                </c:pt>
                <c:pt idx="3">
                  <c:v>91.1</c:v>
                </c:pt>
                <c:pt idx="5">
                  <c:v>0.6</c:v>
                </c:pt>
                <c:pt idx="6">
                  <c:v>71.5</c:v>
                </c:pt>
                <c:pt idx="7">
                  <c:v>27.9</c:v>
                </c:pt>
                <c:pt idx="9">
                  <c:v>10.9</c:v>
                </c:pt>
                <c:pt idx="10">
                  <c:v>24.5</c:v>
                </c:pt>
                <c:pt idx="11">
                  <c:v>29.1</c:v>
                </c:pt>
                <c:pt idx="12">
                  <c:v>19.8</c:v>
                </c:pt>
                <c:pt idx="13">
                  <c:v>10.9</c:v>
                </c:pt>
                <c:pt idx="14">
                  <c:v>3.5</c:v>
                </c:pt>
                <c:pt idx="15">
                  <c:v>1.3</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manualLayout>
              <c:xMode val="edge"/>
              <c:yMode val="edge"/>
              <c:x val="0.42835343332257197"/>
              <c:y val="0.9402198803923062"/>
            </c:manualLayout>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6.5581714109714001E-2"/>
          <c:y val="4.8010824065889066E-2"/>
          <c:w val="0.92658099793894033"/>
          <c:h val="0.7927211982694149"/>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20.3</c:v>
                </c:pt>
                <c:pt idx="1">
                  <c:v>41.8</c:v>
                </c:pt>
                <c:pt idx="2">
                  <c:v>64.900000000000006</c:v>
                </c:pt>
                <c:pt idx="3">
                  <c:v>86</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7.9134170265368782E-4"/>
                  <c:y val="6.2509495520689294E-4"/>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245236488787687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58.6</c:v>
                </c:pt>
                <c:pt idx="1">
                  <c:v>37.5</c:v>
                </c:pt>
                <c:pt idx="2">
                  <c:v>19.600000000000001</c:v>
                </c:pt>
                <c:pt idx="3">
                  <c:v>6.3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17.100000000000001</c:v>
                </c:pt>
                <c:pt idx="1">
                  <c:v>14.5</c:v>
                </c:pt>
                <c:pt idx="2">
                  <c:v>10</c:v>
                </c:pt>
                <c:pt idx="3">
                  <c:v>4</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3.9</c:v>
                </c:pt>
                <c:pt idx="1">
                  <c:v>6.3</c:v>
                </c:pt>
                <c:pt idx="2">
                  <c:v>5.6</c:v>
                </c:pt>
                <c:pt idx="3">
                  <c:v>3.7</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ext xmlns:c15="http://schemas.microsoft.com/office/drawing/2012/chart" uri="{02D57815-91ED-43cb-92C2-25804820EDAC}">
            <c15:filteredBarSeries>
              <c15:ser>
                <c:idx val="4"/>
                <c:order val="4"/>
                <c:tx>
                  <c:strRef>
                    <c:extLst>
                      <c:ext uri="{02D57815-91ED-43cb-92C2-25804820EDAC}">
                        <c15:formulaRef>
                          <c15:sqref>Sheet1!$F$1</c15:sqref>
                        </c15:formulaRef>
                      </c:ext>
                    </c:extLst>
                    <c:strCache>
                      <c:ptCount val="1"/>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5223191459746194E-2"/>
                        <c:y val="-4.6718881454332985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ysClr val="window" lastClr="FFFFFF"/>
                            </a:solidFill>
                            <a:prstDash val="solid"/>
                            <a:round/>
                          </a:ln>
                          <a:effectLst/>
                        </c:spPr>
                      </c15:leaderLines>
                    </c:ext>
                  </c:extLst>
                </c:dLbls>
                <c:cat>
                  <c:strRef>
                    <c:extLst>
                      <c:ext uri="{02D57815-91ED-43cb-92C2-25804820EDAC}">
                        <c15:formulaRef>
                          <c15:sqref>Sheet1!$A$2:$A$5</c15:sqref>
                        </c15:formulaRef>
                      </c:ext>
                    </c:extLst>
                    <c:strCache>
                      <c:ptCount val="4"/>
                      <c:pt idx="0">
                        <c:v>12-17 years old</c:v>
                      </c:pt>
                      <c:pt idx="1">
                        <c:v>18-25 years old</c:v>
                      </c:pt>
                      <c:pt idx="2">
                        <c:v>26-65 years old</c:v>
                      </c:pt>
                      <c:pt idx="3">
                        <c:v>66 or older</c:v>
                      </c:pt>
                    </c:strCache>
                  </c:strRef>
                </c:cat>
                <c:val>
                  <c:numRef>
                    <c:extLst>
                      <c:ext uri="{02D57815-91ED-43cb-92C2-25804820EDAC}">
                        <c15:formulaRef>
                          <c15:sqref>Sheet1!$F$2:$F$5</c15:sqref>
                        </c15:formulaRef>
                      </c:ext>
                    </c:extLst>
                    <c:numCache>
                      <c:formatCode>General</c:formatCode>
                      <c:ptCount val="4"/>
                    </c:numCache>
                  </c:numRef>
                </c:val>
                <c:extLst>
                  <c:ext xmlns:c16="http://schemas.microsoft.com/office/drawing/2014/chart" uri="{C3380CC4-5D6E-409C-BE32-E72D297353CC}">
                    <c16:uniqueId val="{00000010-E9F1-4110-9141-65D05DC6EE89}"/>
                  </c:ext>
                </c:extLst>
              </c15:ser>
            </c15:filteredBarSeries>
          </c:ext>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6.2557194798624663E-2"/>
          <c:y val="0.92295890908836753"/>
          <c:w val="0.81022711376209855"/>
          <c:h val="7.6780090546342356E-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5.8944373686795226E-2"/>
          <c:y val="3.248422697315758E-2"/>
          <c:w val="0.43242124543606664"/>
          <c:h val="0.75754929666616255"/>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21.3</c:v>
                </c:pt>
                <c:pt idx="1">
                  <c:v>19.3</c:v>
                </c:pt>
                <c:pt idx="2">
                  <c:v>24</c:v>
                </c:pt>
                <c:pt idx="3">
                  <c:v>18.3</c:v>
                </c:pt>
                <c:pt idx="4">
                  <c:v>6.2</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8.5861415206252723E-3"/>
                  <c:y val="2.9755399401042337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157257757544053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59.7</c:v>
                </c:pt>
                <c:pt idx="1">
                  <c:v>74.599999999999994</c:v>
                </c:pt>
                <c:pt idx="2">
                  <c:v>58</c:v>
                </c:pt>
                <c:pt idx="3">
                  <c:v>21</c:v>
                </c:pt>
                <c:pt idx="4">
                  <c:v>93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4.4750414329689521E-2"/>
                  <c:y val="4.701045871658116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16.3</c:v>
                </c:pt>
                <c:pt idx="1">
                  <c:v>2.5</c:v>
                </c:pt>
                <c:pt idx="2">
                  <c:v>13.1</c:v>
                </c:pt>
                <c:pt idx="3">
                  <c:v>56.3</c:v>
                </c:pt>
                <c:pt idx="4">
                  <c:v>0</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dLbl>
              <c:idx val="4"/>
              <c:layout>
                <c:manualLayout>
                  <c:x val="3.170680494495301E-2"/>
                  <c:y val="-4.7010458716581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2.7</c:v>
                </c:pt>
                <c:pt idx="1">
                  <c:v>3.6</c:v>
                </c:pt>
                <c:pt idx="2">
                  <c:v>4.9000000000000004</c:v>
                </c:pt>
                <c:pt idx="3">
                  <c:v>4.4000000000000004</c:v>
                </c:pt>
                <c:pt idx="4">
                  <c:v>0.8</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7.2932350867583999E-4"/>
              <c:y val="0.28728194329946399"/>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18758920276994651"/>
          <c:y val="0.89927213373624137"/>
          <c:w val="0.63276239589854877"/>
          <c:h val="9.3131699055358938E-2"/>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0.11787347359964728"/>
          <c:y val="6.4736566048902003E-2"/>
          <c:w val="0.88212652640035272"/>
          <c:h val="0.74064068202300937"/>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1-4162-4626-91E1-B44BF09FE8AC}"/>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45.3</c:v>
                </c:pt>
                <c:pt idx="1">
                  <c:v>44.9</c:v>
                </c:pt>
                <c:pt idx="2">
                  <c:v>45.7</c:v>
                </c:pt>
                <c:pt idx="3">
                  <c:v>29.1</c:v>
                </c:pt>
                <c:pt idx="4">
                  <c:v>31.9</c:v>
                </c:pt>
              </c:numCache>
            </c:numRef>
          </c:val>
          <c:extLst>
            <c:ext xmlns:c16="http://schemas.microsoft.com/office/drawing/2014/chart" uri="{C3380CC4-5D6E-409C-BE32-E72D297353CC}">
              <c16:uniqueId val="{00000002-4162-4626-91E1-B44BF09FE8AC}"/>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162-4626-91E1-B44BF09FE8AC}"/>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4162-4626-91E1-B44BF09FE8AC}"/>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162-4626-91E1-B44BF09FE8AC}"/>
                </c:ext>
              </c:extLst>
            </c:dLbl>
            <c:dLbl>
              <c:idx val="3"/>
              <c:layout>
                <c:manualLayout>
                  <c:x val="1.0540106016862054E-2"/>
                  <c:y val="-6.1582401914860359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706901330967926"/>
                      <c:h val="5.9333039210554522E-2"/>
                    </c:manualLayout>
                  </c15:layout>
                  <c15:dlblFieldTable/>
                  <c15:showDataLabelsRange val="0"/>
                </c:ext>
                <c:ext xmlns:c16="http://schemas.microsoft.com/office/drawing/2014/chart" uri="{C3380CC4-5D6E-409C-BE32-E72D297353CC}">
                  <c16:uniqueId val="{00000006-4162-4626-91E1-B44BF09FE8A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37.299999999999997</c:v>
                </c:pt>
                <c:pt idx="1">
                  <c:v>46.1</c:v>
                </c:pt>
                <c:pt idx="2">
                  <c:v>34</c:v>
                </c:pt>
                <c:pt idx="3">
                  <c:v>21.7</c:v>
                </c:pt>
                <c:pt idx="4">
                  <c:v>66.3</c:v>
                </c:pt>
              </c:numCache>
            </c:numRef>
          </c:val>
          <c:extLst>
            <c:ext xmlns:c16="http://schemas.microsoft.com/office/drawing/2014/chart" uri="{C3380CC4-5D6E-409C-BE32-E72D297353CC}">
              <c16:uniqueId val="{00000007-4162-4626-91E1-B44BF09FE8AC}"/>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7.7292085642065286E-2"/>
                  <c:y val="4.5222267444489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12.3</c:v>
                </c:pt>
                <c:pt idx="1">
                  <c:v>1.6</c:v>
                </c:pt>
                <c:pt idx="2">
                  <c:v>12.5</c:v>
                </c:pt>
                <c:pt idx="3">
                  <c:v>45.8</c:v>
                </c:pt>
                <c:pt idx="4">
                  <c:v>1</c:v>
                </c:pt>
              </c:numCache>
            </c:numRef>
          </c:val>
          <c:extLst>
            <c:ext xmlns:c16="http://schemas.microsoft.com/office/drawing/2014/chart" uri="{C3380CC4-5D6E-409C-BE32-E72D297353CC}">
              <c16:uniqueId val="{00000008-4162-4626-91E1-B44BF09FE8AC}"/>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162-4626-91E1-B44BF09FE8AC}"/>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162-4626-91E1-B44BF09FE8AC}"/>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162-4626-91E1-B44BF09FE8AC}"/>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4162-4626-91E1-B44BF09FE8AC}"/>
                </c:ext>
              </c:extLst>
            </c:dLbl>
            <c:dLbl>
              <c:idx val="4"/>
              <c:layout>
                <c:manualLayout>
                  <c:x val="8.8027097536796578E-2"/>
                  <c:y val="-3.61778139555917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5.2</c:v>
                </c:pt>
                <c:pt idx="1">
                  <c:v>7.5</c:v>
                </c:pt>
                <c:pt idx="2">
                  <c:v>7.7</c:v>
                </c:pt>
                <c:pt idx="3">
                  <c:v>3.4</c:v>
                </c:pt>
                <c:pt idx="4">
                  <c:v>0.8</c:v>
                </c:pt>
              </c:numCache>
            </c:numRef>
          </c:val>
          <c:extLst>
            <c:ext xmlns:c16="http://schemas.microsoft.com/office/drawing/2014/chart" uri="{C3380CC4-5D6E-409C-BE32-E72D297353CC}">
              <c16:uniqueId val="{0000000D-4162-4626-91E1-B44BF09FE8AC}"/>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1.5647759070493363E-3"/>
              <c:y val="0.33818137405189025"/>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6762642790577"/>
          <c:y val="7.8764432943811014E-3"/>
          <c:w val="0.4484990572737238"/>
          <c:h val="0.81380906431982969"/>
        </c:manualLayout>
      </c:layout>
      <c:barChart>
        <c:barDir val="bar"/>
        <c:grouping val="clustered"/>
        <c:varyColors val="0"/>
        <c:ser>
          <c:idx val="0"/>
          <c:order val="0"/>
          <c:tx>
            <c:strRef>
              <c:f>Sheet1!$B$1</c:f>
              <c:strCache>
                <c:ptCount val="1"/>
                <c:pt idx="0">
                  <c:v>Column1</c:v>
                </c:pt>
              </c:strCache>
            </c:strRef>
          </c:tx>
          <c:spPr>
            <a:solidFill>
              <a:srgbClr val="FFC000"/>
            </a:solidFill>
            <a:ln w="9525" cap="flat" cmpd="sng" algn="ctr">
              <a:noFill/>
              <a:round/>
            </a:ln>
            <a:effectLst>
              <a:outerShdw blurRad="50800" dist="38100" dir="18900000" algn="bl" rotWithShape="0">
                <a:prstClr val="black">
                  <a:alpha val="40000"/>
                </a:prstClr>
              </a:outerShdw>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C8A1-4109-9463-24BBD6311A8B}"/>
              </c:ext>
            </c:extLst>
          </c:dPt>
          <c:dPt>
            <c:idx val="8"/>
            <c:invertIfNegative val="0"/>
            <c:bubble3D val="0"/>
            <c:extLst>
              <c:ext xmlns:c16="http://schemas.microsoft.com/office/drawing/2014/chart" uri="{C3380CC4-5D6E-409C-BE32-E72D297353CC}">
                <c16:uniqueId val="{00000006-C8A1-4109-9463-24BBD6311A8B}"/>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Believe that sufficient mental health supports for students are available in educational settings</c:v>
                </c:pt>
                <c:pt idx="1">
                  <c:v>Are uncomfortable discussing the mental health of themselves or their families</c:v>
                </c:pt>
                <c:pt idx="2">
                  <c:v>Believe that mental health problems are a private matter to be addressed at home</c:v>
                </c:pt>
                <c:pt idx="3">
                  <c:v>Are concerned about access to mental health services for children and youth</c:v>
                </c:pt>
                <c:pt idx="4">
                  <c:v>Are concerned about access to mental health services for adults</c:v>
                </c:pt>
                <c:pt idx="5">
                  <c:v>Would support early identification of mental health problems in children and youth</c:v>
                </c:pt>
                <c:pt idx="6">
                  <c:v>Are concerned about improving mental health in their communities</c:v>
                </c:pt>
              </c:strCache>
            </c:strRef>
          </c:cat>
          <c:val>
            <c:numRef>
              <c:f>Sheet1!$B$2:$B$9</c:f>
              <c:numCache>
                <c:formatCode>0.00</c:formatCode>
                <c:ptCount val="8"/>
                <c:pt idx="0">
                  <c:v>2.2369276765240453</c:v>
                </c:pt>
                <c:pt idx="1">
                  <c:v>2.9988468490388795</c:v>
                </c:pt>
                <c:pt idx="2">
                  <c:v>2.33813288085386</c:v>
                </c:pt>
                <c:pt idx="3">
                  <c:v>3.2726303281088902</c:v>
                </c:pt>
                <c:pt idx="4">
                  <c:v>3.106649</c:v>
                </c:pt>
                <c:pt idx="5">
                  <c:v>3.2531955405406099</c:v>
                </c:pt>
                <c:pt idx="6">
                  <c:v>3.0703064166902077</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2539792497917"/>
          <c:y val="8.5385929229355492E-2"/>
          <c:w val="0.52730269134169061"/>
          <c:h val="0.76001798125138176"/>
        </c:manualLayout>
      </c:layout>
      <c:barChart>
        <c:barDir val="bar"/>
        <c:grouping val="percentStacked"/>
        <c:varyColors val="0"/>
        <c:ser>
          <c:idx val="0"/>
          <c:order val="0"/>
          <c:tx>
            <c:strRef>
              <c:f>Sheet1!$B$1</c:f>
              <c:strCache>
                <c:ptCount val="1"/>
                <c:pt idx="0">
                  <c:v>A Great Barrier</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Sheet1!$B$2:$B$10</c:f>
              <c:numCache>
                <c:formatCode>0.0</c:formatCode>
                <c:ptCount val="9"/>
                <c:pt idx="0">
                  <c:v>16.7</c:v>
                </c:pt>
                <c:pt idx="1">
                  <c:v>15.3</c:v>
                </c:pt>
                <c:pt idx="2">
                  <c:v>16.899999999999999</c:v>
                </c:pt>
                <c:pt idx="3">
                  <c:v>15.5</c:v>
                </c:pt>
                <c:pt idx="4">
                  <c:v>32.200000000000003</c:v>
                </c:pt>
                <c:pt idx="5">
                  <c:v>16.8</c:v>
                </c:pt>
                <c:pt idx="6">
                  <c:v>15.5</c:v>
                </c:pt>
                <c:pt idx="7">
                  <c:v>12</c:v>
                </c:pt>
                <c:pt idx="8">
                  <c:v>9.9</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 Moderate Barrier</c:v>
                </c:pt>
              </c:strCache>
            </c:strRef>
          </c:tx>
          <c:spPr>
            <a:solidFill>
              <a:srgbClr val="FF9999"/>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Sheet1!$C$2:$C$10</c:f>
              <c:numCache>
                <c:formatCode>0.0</c:formatCode>
                <c:ptCount val="9"/>
                <c:pt idx="0">
                  <c:v>26.7</c:v>
                </c:pt>
                <c:pt idx="1">
                  <c:v>23</c:v>
                </c:pt>
                <c:pt idx="2">
                  <c:v>25.2</c:v>
                </c:pt>
                <c:pt idx="3">
                  <c:v>24.1</c:v>
                </c:pt>
                <c:pt idx="4">
                  <c:v>25.5</c:v>
                </c:pt>
                <c:pt idx="5">
                  <c:v>27.5</c:v>
                </c:pt>
                <c:pt idx="6">
                  <c:v>19.600000000000001</c:v>
                </c:pt>
                <c:pt idx="7">
                  <c:v>28.5</c:v>
                </c:pt>
                <c:pt idx="8">
                  <c:v>23.4</c:v>
                </c:pt>
              </c:numCache>
            </c:numRef>
          </c:val>
          <c:extLst>
            <c:ext xmlns:c16="http://schemas.microsoft.com/office/drawing/2014/chart" uri="{C3380CC4-5D6E-409C-BE32-E72D297353CC}">
              <c16:uniqueId val="{00000000-43C0-4DDF-851A-B6FB1204FF04}"/>
            </c:ext>
          </c:extLst>
        </c:ser>
        <c:ser>
          <c:idx val="2"/>
          <c:order val="2"/>
          <c:tx>
            <c:strRef>
              <c:f>Sheet1!$D$1</c:f>
              <c:strCache>
                <c:ptCount val="1"/>
                <c:pt idx="0">
                  <c:v>Neither a Barrier nor an Asset</c:v>
                </c:pt>
              </c:strCache>
            </c:strRef>
          </c:tx>
          <c:spPr>
            <a:solidFill>
              <a:schemeClr val="bg2">
                <a:lumMod val="90000"/>
              </a:schemeClr>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Sheet1!$D$2:$D$10</c:f>
              <c:numCache>
                <c:formatCode>0.0</c:formatCode>
                <c:ptCount val="9"/>
                <c:pt idx="0">
                  <c:v>15.5</c:v>
                </c:pt>
                <c:pt idx="1">
                  <c:v>11.3</c:v>
                </c:pt>
                <c:pt idx="2">
                  <c:v>12.2</c:v>
                </c:pt>
                <c:pt idx="3">
                  <c:v>13.3</c:v>
                </c:pt>
                <c:pt idx="4">
                  <c:v>10.7</c:v>
                </c:pt>
                <c:pt idx="5">
                  <c:v>17.600000000000001</c:v>
                </c:pt>
                <c:pt idx="6">
                  <c:v>17.399999999999999</c:v>
                </c:pt>
                <c:pt idx="7">
                  <c:v>11.2</c:v>
                </c:pt>
                <c:pt idx="8">
                  <c:v>17.2</c:v>
                </c:pt>
              </c:numCache>
            </c:numRef>
          </c:val>
          <c:extLst>
            <c:ext xmlns:c16="http://schemas.microsoft.com/office/drawing/2014/chart" uri="{C3380CC4-5D6E-409C-BE32-E72D297353CC}">
              <c16:uniqueId val="{00000001-43C0-4DDF-851A-B6FB1204FF04}"/>
            </c:ext>
          </c:extLst>
        </c:ser>
        <c:ser>
          <c:idx val="3"/>
          <c:order val="3"/>
          <c:tx>
            <c:strRef>
              <c:f>Sheet1!$E$1</c:f>
              <c:strCache>
                <c:ptCount val="1"/>
                <c:pt idx="0">
                  <c:v>A Moderate Asset</c:v>
                </c:pt>
              </c:strCache>
            </c:strRef>
          </c:tx>
          <c:spPr>
            <a:solidFill>
              <a:srgbClr val="70AD47"/>
            </a:solidFill>
            <a:ln w="9525" cap="flat" cmpd="sng" algn="ctr">
              <a:noFill/>
              <a:round/>
            </a:ln>
            <a:effectLst>
              <a:outerShdw blurRad="50800" dist="38100" dir="18900000" algn="bl" rotWithShape="0">
                <a:prstClr val="black">
                  <a:alpha val="40000"/>
                </a:prstClr>
              </a:outerShdw>
            </a:effectLst>
          </c:spPr>
          <c:invertIfNegative val="0"/>
          <c:dLbls>
            <c:dLbl>
              <c:idx val="7"/>
              <c:layout>
                <c:manualLayout>
                  <c:x val="-4.3477559901976694E-2"/>
                  <c:y val="-2.1412573306695258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3C0-4DDF-851A-B6FB1204FF0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Sheet1!$E$2:$E$10</c:f>
              <c:numCache>
                <c:formatCode>0.0</c:formatCode>
                <c:ptCount val="9"/>
                <c:pt idx="0">
                  <c:v>19.2</c:v>
                </c:pt>
                <c:pt idx="1">
                  <c:v>24.5</c:v>
                </c:pt>
                <c:pt idx="2">
                  <c:v>26.6</c:v>
                </c:pt>
                <c:pt idx="3">
                  <c:v>27.1</c:v>
                </c:pt>
                <c:pt idx="4">
                  <c:v>15.7</c:v>
                </c:pt>
                <c:pt idx="5">
                  <c:v>20.8</c:v>
                </c:pt>
                <c:pt idx="6">
                  <c:v>29.6</c:v>
                </c:pt>
                <c:pt idx="7">
                  <c:v>28.5</c:v>
                </c:pt>
                <c:pt idx="8">
                  <c:v>27.7</c:v>
                </c:pt>
              </c:numCache>
            </c:numRef>
          </c:val>
          <c:extLst>
            <c:ext xmlns:c16="http://schemas.microsoft.com/office/drawing/2014/chart" uri="{C3380CC4-5D6E-409C-BE32-E72D297353CC}">
              <c16:uniqueId val="{00000002-43C0-4DDF-851A-B6FB1204FF04}"/>
            </c:ext>
          </c:extLst>
        </c:ser>
        <c:ser>
          <c:idx val="4"/>
          <c:order val="4"/>
          <c:tx>
            <c:strRef>
              <c:f>Sheet1!$F$1</c:f>
              <c:strCache>
                <c:ptCount val="1"/>
                <c:pt idx="0">
                  <c:v>A Great Asset</c:v>
                </c:pt>
              </c:strCache>
            </c:strRef>
          </c:tx>
          <c:spPr>
            <a:solidFill>
              <a:schemeClr val="accent6">
                <a:lumMod val="75000"/>
              </a:schemeClr>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Sheet1!$F$2:$F$10</c:f>
              <c:numCache>
                <c:formatCode>0.0</c:formatCode>
                <c:ptCount val="9"/>
                <c:pt idx="0">
                  <c:v>21.9</c:v>
                </c:pt>
                <c:pt idx="1">
                  <c:v>26</c:v>
                </c:pt>
                <c:pt idx="2">
                  <c:v>19.100000000000001</c:v>
                </c:pt>
                <c:pt idx="3">
                  <c:v>19.899999999999999</c:v>
                </c:pt>
                <c:pt idx="4">
                  <c:v>15.9</c:v>
                </c:pt>
                <c:pt idx="5">
                  <c:v>17.3</c:v>
                </c:pt>
                <c:pt idx="6">
                  <c:v>18</c:v>
                </c:pt>
                <c:pt idx="7">
                  <c:v>19.7</c:v>
                </c:pt>
                <c:pt idx="8">
                  <c:v>21.8</c:v>
                </c:pt>
              </c:numCache>
            </c:numRef>
          </c:val>
          <c:extLst>
            <c:ext xmlns:c16="http://schemas.microsoft.com/office/drawing/2014/chart" uri="{C3380CC4-5D6E-409C-BE32-E72D297353CC}">
              <c16:uniqueId val="{00000003-43C0-4DDF-851A-B6FB1204FF04}"/>
            </c:ext>
          </c:extLst>
        </c:ser>
        <c:dLbls>
          <c:dLblPos val="inEnd"/>
          <c:showLegendKey val="0"/>
          <c:showVal val="1"/>
          <c:showCatName val="0"/>
          <c:showSerName val="0"/>
          <c:showPercent val="0"/>
          <c:showBubbleSize val="0"/>
        </c:dLbls>
        <c:gapWidth val="70"/>
        <c:overlap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in val="0"/>
        </c:scaling>
        <c:delete val="1"/>
        <c:axPos val="b"/>
        <c:majorGridlines>
          <c:spPr>
            <a:ln w="9525" cap="flat" cmpd="sng" algn="ctr">
              <a:solidFill>
                <a:schemeClr val="bg2">
                  <a:lumMod val="90000"/>
                </a:schemeClr>
              </a:solidFill>
              <a:round/>
            </a:ln>
            <a:effectLst/>
          </c:spPr>
        </c:majorGridlines>
        <c:numFmt formatCode="0%" sourceLinked="0"/>
        <c:majorTickMark val="out"/>
        <c:minorTickMark val="none"/>
        <c:tickLblPos val="nextTo"/>
        <c:crossAx val="227730720"/>
        <c:crosses val="autoZero"/>
        <c:crossBetween val="between"/>
        <c:majorUnit val="1"/>
        <c:min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9375841377422"/>
          <c:y val="8.3026710079082716E-2"/>
          <c:w val="0.79997582613737583"/>
          <c:h val="0.61634847568625994"/>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2.39</c:v>
                </c:pt>
                <c:pt idx="1">
                  <c:v>2.95</c:v>
                </c:pt>
                <c:pt idx="2">
                  <c:v>2.91</c:v>
                </c:pt>
                <c:pt idx="3">
                  <c:v>2.72</c:v>
                </c:pt>
                <c:pt idx="4">
                  <c:v>3.01</c:v>
                </c:pt>
                <c:pt idx="5">
                  <c:v>2.82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97" b="0" i="0" u="none" strike="noStrike" kern="1200" baseline="0">
                <a:solidFill>
                  <a:srgbClr val="002060"/>
                </a:solidFill>
                <a:latin typeface="+mn-lt"/>
                <a:ea typeface="+mn-ea"/>
                <a:cs typeface="+mn-cs"/>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solidFill>
            <a:srgbClr val="002060"/>
          </a:solidFill>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84941960833087"/>
          <c:y val="6.4313126560640227E-2"/>
          <c:w val="0.72989790046499659"/>
          <c:h val="0.67254265073959418"/>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6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2.31</c:v>
                </c:pt>
                <c:pt idx="1">
                  <c:v>2.84</c:v>
                </c:pt>
                <c:pt idx="2">
                  <c:v>2.83</c:v>
                </c:pt>
                <c:pt idx="3">
                  <c:v>2.65</c:v>
                </c:pt>
                <c:pt idx="4">
                  <c:v>2.88</c:v>
                </c:pt>
                <c:pt idx="5">
                  <c:v>2.73</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600" b="1" i="0" u="none" strike="noStrike" kern="1200" baseline="0">
                <a:solidFill>
                  <a:srgbClr val="002060"/>
                </a:solidFill>
                <a:latin typeface="+mn-lt"/>
                <a:ea typeface="+mn-ea"/>
                <a:cs typeface="Arial Narrow"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_rels/drawing2.xml.rels><?xml version="1.0" encoding="UTF-8" standalone="yes"?>
<Relationships xmlns="http://schemas.openxmlformats.org/package/2006/relationships"><Relationship Id="rId1" Type="http://schemas.openxmlformats.org/officeDocument/2006/relationships/image" Target="../media/image10.png"/></Relationships>
</file>

<file path=ppt/drawings/_rels/drawing3.xml.rels><?xml version="1.0" encoding="UTF-8" standalone="yes"?>
<Relationships xmlns="http://schemas.openxmlformats.org/package/2006/relationships"><Relationship Id="rId1" Type="http://schemas.openxmlformats.org/officeDocument/2006/relationships/image" Target="../media/image11.png"/></Relationships>
</file>

<file path=ppt/drawings/_rels/drawing4.xml.rels><?xml version="1.0" encoding="UTF-8" standalone="yes"?>
<Relationships xmlns="http://schemas.openxmlformats.org/package/2006/relationships"><Relationship Id="rId1" Type="http://schemas.openxmlformats.org/officeDocument/2006/relationships/image" Target="../media/image11.png"/></Relationships>
</file>

<file path=ppt/drawings/_rels/drawing5.xml.rels><?xml version="1.0" encoding="UTF-8" standalone="yes"?>
<Relationships xmlns="http://schemas.openxmlformats.org/package/2006/relationships"><Relationship Id="rId1" Type="http://schemas.openxmlformats.org/officeDocument/2006/relationships/image" Target="../media/image11.png"/></Relationships>
</file>

<file path=ppt/drawings/_rels/drawing6.xml.rels><?xml version="1.0" encoding="UTF-8" standalone="yes"?>
<Relationships xmlns="http://schemas.openxmlformats.org/package/2006/relationships"><Relationship Id="rId1" Type="http://schemas.openxmlformats.org/officeDocument/2006/relationships/image" Target="../media/image11.png"/></Relationships>
</file>

<file path=ppt/drawings/drawing1.xml><?xml version="1.0" encoding="utf-8"?>
<c:userShapes xmlns:c="http://schemas.openxmlformats.org/drawingml/2006/chart">
  <cdr:relSizeAnchor xmlns:cdr="http://schemas.openxmlformats.org/drawingml/2006/chartDrawing">
    <cdr:from>
      <cdr:x>0.49385</cdr:x>
      <cdr:y>0</cdr:y>
    </cdr:from>
    <cdr:to>
      <cdr:x>0.67175</cdr:x>
      <cdr:y>0.07314</cdr:y>
    </cdr:to>
    <cdr:sp macro="" textlink="">
      <cdr:nvSpPr>
        <cdr:cNvPr id="3" name="TextBox 2"/>
        <cdr:cNvSpPr txBox="1"/>
      </cdr:nvSpPr>
      <cdr:spPr>
        <a:xfrm xmlns:a="http://schemas.openxmlformats.org/drawingml/2006/main">
          <a:off x="2921233" y="0"/>
          <a:ext cx="1052320" cy="410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rgbClr val="002060"/>
              </a:solidFill>
            </a:rPr>
            <a:t>18-25</a:t>
          </a:r>
          <a:endParaRPr lang="en-US" sz="2400" b="1" dirty="0">
            <a:solidFill>
              <a:srgbClr val="00206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0.46898</cdr:x>
      <cdr:y>0.88911</cdr:y>
    </cdr:from>
    <cdr:to>
      <cdr:x>0.54115</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52775" y="4833881"/>
          <a:ext cx="808383" cy="6028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65"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0.61668</cdr:x>
      <cdr:y>0.88911</cdr:y>
    </cdr:from>
    <cdr:to>
      <cdr:x>0.68885</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07088"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0.91839</cdr:x>
      <cdr:y>0.88911</cdr:y>
    </cdr:from>
    <cdr:to>
      <cdr:x>0.99056</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286392"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0.6651</cdr:x>
      <cdr:y>0.0326</cdr:y>
    </cdr:from>
    <cdr:to>
      <cdr:x>0.83021</cdr:x>
      <cdr:y>0.10371</cdr:y>
    </cdr:to>
    <cdr:sp macro="" textlink="">
      <cdr:nvSpPr>
        <cdr:cNvPr id="6" name="TextBox 5"/>
        <cdr:cNvSpPr txBox="1"/>
      </cdr:nvSpPr>
      <cdr:spPr>
        <a:xfrm xmlns:a="http://schemas.openxmlformats.org/drawingml/2006/main">
          <a:off x="7449447" y="169343"/>
          <a:ext cx="1849349"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rgbClr val="002060"/>
              </a:solidFill>
            </a:rPr>
            <a:t>Mean agreement</a:t>
          </a:r>
          <a:endParaRPr lang="en-US" sz="1600" b="1" dirty="0">
            <a:solidFill>
              <a:srgbClr val="002060"/>
            </a:solidFill>
          </a:endParaRPr>
        </a:p>
      </cdr:txBody>
    </cdr:sp>
  </cdr:relSizeAnchor>
  <cdr:relSizeAnchor xmlns:cdr="http://schemas.openxmlformats.org/drawingml/2006/chartDrawing">
    <cdr:from>
      <cdr:x>0.85645</cdr:x>
      <cdr:y>0.34138</cdr:y>
    </cdr:from>
    <cdr:to>
      <cdr:x>0.88275</cdr:x>
      <cdr:y>0.3981</cdr:y>
    </cdr:to>
    <cdr:sp macro="" textlink="">
      <cdr:nvSpPr>
        <cdr:cNvPr id="7" name="TextBox 6"/>
        <cdr:cNvSpPr txBox="1"/>
      </cdr:nvSpPr>
      <cdr:spPr>
        <a:xfrm xmlns:a="http://schemas.openxmlformats.org/drawingml/2006/main">
          <a:off x="9592608" y="1826649"/>
          <a:ext cx="294640" cy="3035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a:t>
          </a:r>
          <a:endParaRPr lang="en-US" sz="1400" dirty="0"/>
        </a:p>
      </cdr:txBody>
    </cdr:sp>
  </cdr:relSizeAnchor>
  <cdr:relSizeAnchor xmlns:cdr="http://schemas.openxmlformats.org/drawingml/2006/chartDrawing">
    <cdr:from>
      <cdr:x>0.87626</cdr:x>
      <cdr:y>0.42723</cdr:y>
    </cdr:from>
    <cdr:to>
      <cdr:x>0.90348</cdr:x>
      <cdr:y>0.5</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9814560" y="2286013"/>
          <a:ext cx="304826" cy="389383"/>
        </a:xfrm>
        <a:prstGeom xmlns:a="http://schemas.openxmlformats.org/drawingml/2006/main" prst="rect">
          <a:avLst/>
        </a:prstGeom>
      </cdr:spPr>
    </cdr:pic>
  </cdr:relSizeAnchor>
  <cdr:relSizeAnchor xmlns:cdr="http://schemas.openxmlformats.org/drawingml/2006/chartDrawing">
    <cdr:from>
      <cdr:x>0.7207</cdr:x>
      <cdr:y>0.73962</cdr:y>
    </cdr:from>
    <cdr:to>
      <cdr:x>0.75517</cdr:x>
      <cdr:y>0.81839</cdr:y>
    </cdr:to>
    <cdr:sp macro="" textlink="">
      <cdr:nvSpPr>
        <cdr:cNvPr id="11" name="TextBox 10"/>
        <cdr:cNvSpPr txBox="1"/>
      </cdr:nvSpPr>
      <cdr:spPr>
        <a:xfrm xmlns:a="http://schemas.openxmlformats.org/drawingml/2006/main">
          <a:off x="8072175" y="3440211"/>
          <a:ext cx="386080" cy="3664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t>
          </a:r>
          <a:endParaRPr lang="en-US" sz="1600" dirty="0"/>
        </a:p>
      </cdr:txBody>
    </cdr:sp>
  </cdr:relSizeAnchor>
  <cdr:relSizeAnchor xmlns:cdr="http://schemas.openxmlformats.org/drawingml/2006/chartDrawing">
    <cdr:from>
      <cdr:x>0.83771</cdr:x>
      <cdr:y>0.6374</cdr:y>
    </cdr:from>
    <cdr:to>
      <cdr:x>0.88216</cdr:x>
      <cdr:y>0.68983</cdr:y>
    </cdr:to>
    <cdr:sp macro="" textlink="">
      <cdr:nvSpPr>
        <cdr:cNvPr id="12" name="TextBox 11"/>
        <cdr:cNvSpPr txBox="1"/>
      </cdr:nvSpPr>
      <cdr:spPr>
        <a:xfrm xmlns:a="http://schemas.openxmlformats.org/drawingml/2006/main">
          <a:off x="9382815" y="2964779"/>
          <a:ext cx="497840" cy="2438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t>
          </a:r>
          <a:endParaRPr 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t>
          </a:r>
          <a:r>
            <a:rPr lang="en-US" sz="1200" b="1" dirty="0" smtClean="0">
              <a:solidFill>
                <a:srgbClr val="002060"/>
              </a:solidFill>
              <a:latin typeface="Arial" panose="020B0604020202020204" pitchFamily="34" charset="0"/>
              <a:cs typeface="Arial" panose="020B0604020202020204" pitchFamily="34" charset="0"/>
            </a:rPr>
            <a:t>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Some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little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lot of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0.57063</cdr:x>
      <cdr:y>0.61875</cdr:y>
    </cdr:from>
    <cdr:to>
      <cdr:x>0.96752</cdr:x>
      <cdr:y>0.75086</cdr:y>
    </cdr:to>
    <cdr:sp macro="" textlink="">
      <cdr:nvSpPr>
        <cdr:cNvPr id="7" name="TextBox 6"/>
        <cdr:cNvSpPr txBox="1"/>
      </cdr:nvSpPr>
      <cdr:spPr>
        <a:xfrm xmlns:a="http://schemas.openxmlformats.org/drawingml/2006/main">
          <a:off x="6515100" y="3330779"/>
          <a:ext cx="4531360" cy="711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002060"/>
              </a:solidFill>
            </a:rPr>
            <a:t>** Urban Core communities rank </a:t>
          </a:r>
          <a:r>
            <a:rPr lang="en-US" sz="1600" b="1" dirty="0" smtClean="0">
              <a:solidFill>
                <a:srgbClr val="002060"/>
              </a:solidFill>
            </a:rPr>
            <a:t>significantly lower </a:t>
          </a:r>
          <a:r>
            <a:rPr lang="en-US" sz="1600" dirty="0" smtClean="0">
              <a:solidFill>
                <a:srgbClr val="002060"/>
              </a:solidFill>
            </a:rPr>
            <a:t>than all other community types. </a:t>
          </a:r>
        </a:p>
      </cdr:txBody>
    </cdr:sp>
  </cdr:relSizeAnchor>
  <cdr:relSizeAnchor xmlns:cdr="http://schemas.openxmlformats.org/drawingml/2006/chartDrawing">
    <cdr:from>
      <cdr:x>0.6356</cdr:x>
      <cdr:y>0.31488</cdr:y>
    </cdr:from>
    <cdr:to>
      <cdr:x>1</cdr:x>
      <cdr:y>0.42057</cdr:y>
    </cdr:to>
    <cdr:sp macro="" textlink="">
      <cdr:nvSpPr>
        <cdr:cNvPr id="8" name="TextBox 7"/>
        <cdr:cNvSpPr txBox="1"/>
      </cdr:nvSpPr>
      <cdr:spPr>
        <a:xfrm xmlns:a="http://schemas.openxmlformats.org/drawingml/2006/main">
          <a:off x="7256830" y="1695030"/>
          <a:ext cx="4160460" cy="56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dirty="0" smtClean="0">
              <a:solidFill>
                <a:srgbClr val="002060"/>
              </a:solidFill>
            </a:rPr>
            <a:t>* Rural communities rank </a:t>
          </a:r>
          <a:r>
            <a:rPr lang="en-US" sz="1500" b="1" dirty="0" smtClean="0">
              <a:solidFill>
                <a:srgbClr val="002060"/>
              </a:solidFill>
            </a:rPr>
            <a:t>significantly lower </a:t>
          </a:r>
          <a:r>
            <a:rPr lang="en-US" sz="1500" dirty="0" smtClean="0">
              <a:solidFill>
                <a:srgbClr val="002060"/>
              </a:solidFill>
            </a:rPr>
            <a:t>than </a:t>
          </a:r>
        </a:p>
        <a:p xmlns:a="http://schemas.openxmlformats.org/drawingml/2006/main">
          <a:r>
            <a:rPr lang="en-US" sz="1500" dirty="0" smtClean="0">
              <a:solidFill>
                <a:srgbClr val="002060"/>
              </a:solidFill>
            </a:rPr>
            <a:t>Suburban and Urban Periphery.</a:t>
          </a:r>
          <a:endParaRPr lang="en-US" sz="1500" b="1" dirty="0">
            <a:solidFill>
              <a:srgbClr val="002060"/>
            </a:solidFill>
          </a:endParaRPr>
        </a:p>
      </cdr:txBody>
    </cdr:sp>
  </cdr:relSizeAnchor>
  <cdr:relSizeAnchor xmlns:cdr="http://schemas.openxmlformats.org/drawingml/2006/chartDrawing">
    <cdr:from>
      <cdr:x>0.59978</cdr:x>
      <cdr:y>0.00875</cdr:y>
    </cdr:from>
    <cdr:to>
      <cdr:x>0.74876</cdr:x>
      <cdr:y>0.08802</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47840" y="47085"/>
          <a:ext cx="1700931" cy="426757"/>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ability</a:t>
          </a: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Medium</a:t>
          </a: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Low</a:t>
          </a: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0.62403</cdr:x>
      <cdr:y>0.28259</cdr:y>
    </cdr:from>
    <cdr:to>
      <cdr:x>0.95239</cdr:x>
      <cdr:y>0.41745</cdr:y>
    </cdr:to>
    <cdr:sp macro="" textlink="">
      <cdr:nvSpPr>
        <cdr:cNvPr id="9" name="TextBox 8"/>
        <cdr:cNvSpPr txBox="1"/>
      </cdr:nvSpPr>
      <cdr:spPr>
        <a:xfrm xmlns:a="http://schemas.openxmlformats.org/drawingml/2006/main">
          <a:off x="7124700" y="1532776"/>
          <a:ext cx="3749040" cy="731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*Rural communities rank </a:t>
          </a:r>
          <a:r>
            <a:rPr lang="en-US" sz="1600" b="1" dirty="0" smtClean="0"/>
            <a:t>significantly lower </a:t>
          </a:r>
          <a:r>
            <a:rPr lang="en-US" sz="1600" dirty="0" smtClean="0"/>
            <a:t>than Suburban and Urban Periphery.</a:t>
          </a:r>
          <a:endParaRPr lang="en-US" sz="1600" dirty="0"/>
        </a:p>
      </cdr:txBody>
    </cdr:sp>
  </cdr:relSizeAnchor>
  <cdr:relSizeAnchor xmlns:cdr="http://schemas.openxmlformats.org/drawingml/2006/chartDrawing">
    <cdr:from>
      <cdr:x>0.54572</cdr:x>
      <cdr:y>0.62725</cdr:y>
    </cdr:from>
    <cdr:to>
      <cdr:x>0.98309</cdr:x>
      <cdr:y>0.74525</cdr:y>
    </cdr:to>
    <cdr:sp macro="" textlink="">
      <cdr:nvSpPr>
        <cdr:cNvPr id="10" name="TextBox 9"/>
        <cdr:cNvSpPr txBox="1"/>
      </cdr:nvSpPr>
      <cdr:spPr>
        <a:xfrm xmlns:a="http://schemas.openxmlformats.org/drawingml/2006/main">
          <a:off x="6230620" y="3402216"/>
          <a:ext cx="4993630" cy="64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**Urban Core communities rank </a:t>
          </a:r>
          <a:r>
            <a:rPr lang="en-US" sz="1600" b="1" dirty="0" smtClean="0"/>
            <a:t>significantly lower </a:t>
          </a:r>
          <a:r>
            <a:rPr lang="en-US" sz="1600" dirty="0" smtClean="0"/>
            <a:t>than all other community types. </a:t>
          </a:r>
          <a:endParaRPr lang="en-US" sz="1600" dirty="0"/>
        </a:p>
      </cdr:txBody>
    </cdr:sp>
  </cdr:relSizeAnchor>
  <cdr:relSizeAnchor xmlns:cdr="http://schemas.openxmlformats.org/drawingml/2006/chartDrawing">
    <cdr:from>
      <cdr:x>0.61135</cdr:x>
      <cdr:y>0</cdr:y>
    </cdr:from>
    <cdr:to>
      <cdr:x>0.76032</cdr:x>
      <cdr:y>0.07868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979920" y="0"/>
          <a:ext cx="1700931" cy="426757"/>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0.70268</cdr:x>
      <cdr:y>0.88911</cdr:y>
    </cdr:from>
    <cdr:to>
      <cdr:x>0.77485</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193226" y="5072570"/>
          <a:ext cx="841502" cy="6326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0.48745</cdr:x>
      <cdr:y>0.88911</cdr:y>
    </cdr:from>
    <cdr:to>
      <cdr:x>0.55963</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5683670" y="5072570"/>
          <a:ext cx="841618" cy="6326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Not at All</a:t>
          </a:r>
        </a:p>
      </cdr:txBody>
    </cdr:sp>
  </cdr:relSizeAnchor>
  <cdr:relSizeAnchor xmlns:cdr="http://schemas.openxmlformats.org/drawingml/2006/chartDrawing">
    <cdr:from>
      <cdr:x>0.92783</cdr:x>
      <cdr:y>0.88911</cdr:y>
    </cdr:from>
    <cdr:to>
      <cdr:x>1</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2777019" y="4833881"/>
          <a:ext cx="993900"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a:t>
          </a:r>
          <a:br>
            <a:rPr lang="en-US" sz="1200" b="1" dirty="0">
              <a:solidFill>
                <a:srgbClr val="002060"/>
              </a:solidFill>
              <a:latin typeface="Arial" panose="020B0604020202020204" pitchFamily="34" charset="0"/>
              <a:cs typeface="Arial" panose="020B0604020202020204" pitchFamily="34" charset="0"/>
            </a:rPr>
          </a:br>
          <a:r>
            <a:rPr lang="en-US" sz="1200" b="1" dirty="0" smtClean="0">
              <a:solidFill>
                <a:srgbClr val="002060"/>
              </a:solidFill>
              <a:latin typeface="Arial" panose="020B0604020202020204" pitchFamily="34" charset="0"/>
              <a:cs typeface="Arial" panose="020B0604020202020204" pitchFamily="34" charset="0"/>
            </a:rPr>
            <a:t>Much So</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0.705</cdr:x>
      <cdr:y>0.04146</cdr:y>
    </cdr:from>
    <cdr:to>
      <cdr:x>0.85088</cdr:x>
      <cdr:y>0.14446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220295" y="172720"/>
          <a:ext cx="1700960" cy="429043"/>
        </a:xfrm>
        <a:prstGeom xmlns:a="http://schemas.openxmlformats.org/drawingml/2006/main" prst="rect">
          <a:avLst/>
        </a:prstGeom>
      </cdr:spPr>
    </cdr:pic>
  </cdr:relSizeAnchor>
  <cdr:relSizeAnchor xmlns:cdr="http://schemas.openxmlformats.org/drawingml/2006/chartDrawing">
    <cdr:from>
      <cdr:x>0.89486</cdr:x>
      <cdr:y>0.13197</cdr:y>
    </cdr:from>
    <cdr:to>
      <cdr:x>0.97328</cdr:x>
      <cdr:y>0.29224</cdr:y>
    </cdr:to>
    <cdr:sp macro="" textlink="">
      <cdr:nvSpPr>
        <cdr:cNvPr id="6" name="TextBox 5"/>
        <cdr:cNvSpPr txBox="1"/>
      </cdr:nvSpPr>
      <cdr:spPr>
        <a:xfrm xmlns:a="http://schemas.openxmlformats.org/drawingml/2006/main">
          <a:off x="10434035" y="75290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0.49319</cdr:x>
      <cdr:y>0.88911</cdr:y>
    </cdr:from>
    <cdr:to>
      <cdr:x>0.56536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834040" y="4833890"/>
          <a:ext cx="853713"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None</a:t>
          </a:r>
        </a:p>
      </cdr:txBody>
    </cdr:sp>
  </cdr:relSizeAnchor>
  <cdr:relSizeAnchor xmlns:cdr="http://schemas.openxmlformats.org/drawingml/2006/chartDrawing">
    <cdr:from>
      <cdr:x>0.70551</cdr:x>
      <cdr:y>0.88911</cdr:y>
    </cdr:from>
    <cdr:to>
      <cdr:x>0.77769</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345614" y="4833890"/>
          <a:ext cx="853831"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Moderate</a:t>
          </a:r>
        </a:p>
      </cdr:txBody>
    </cdr:sp>
  </cdr:relSizeAnchor>
  <cdr:relSizeAnchor xmlns:cdr="http://schemas.openxmlformats.org/drawingml/2006/chartDrawing">
    <cdr:from>
      <cdr:x>0.60049</cdr:x>
      <cdr:y>0.88911</cdr:y>
    </cdr:from>
    <cdr:to>
      <cdr:x>0.67266</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103343"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Little</a:t>
          </a:r>
        </a:p>
      </cdr:txBody>
    </cdr:sp>
  </cdr:relSizeAnchor>
  <cdr:relSizeAnchor xmlns:cdr="http://schemas.openxmlformats.org/drawingml/2006/chartDrawing">
    <cdr:from>
      <cdr:x>0.81218</cdr:x>
      <cdr:y>0.88911</cdr:y>
    </cdr:from>
    <cdr:to>
      <cdr:x>0.88435</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9607442"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0.91671</cdr:x>
      <cdr:y>0.88911</cdr:y>
    </cdr:from>
    <cdr:to>
      <cdr:x>0.98888</cdr:x>
      <cdr:y>1</cdr:y>
    </cdr:to>
    <cdr:sp macro="" textlink="">
      <cdr:nvSpPr>
        <cdr:cNvPr id="6" name="TextBox 1">
          <a:extLst xmlns:a="http://schemas.openxmlformats.org/drawingml/2006/main">
            <a:ext uri="{FF2B5EF4-FFF2-40B4-BE49-F238E27FC236}">
              <a16:creationId xmlns:a16="http://schemas.microsoft.com/office/drawing/2014/main" id="{5871C77E-E010-4065-97A2-4F6F8BDC3978}"/>
            </a:ext>
          </a:extLst>
        </cdr:cNvPr>
        <cdr:cNvSpPr txBox="1"/>
      </cdr:nvSpPr>
      <cdr:spPr>
        <a:xfrm xmlns:a="http://schemas.openxmlformats.org/drawingml/2006/main">
          <a:off x="10843900"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High</a:t>
          </a:r>
        </a:p>
      </cdr:txBody>
    </cdr:sp>
  </cdr:relSizeAnchor>
  <cdr:relSizeAnchor xmlns:cdr="http://schemas.openxmlformats.org/drawingml/2006/chartDrawing">
    <cdr:from>
      <cdr:x>0.68662</cdr:x>
      <cdr:y>0.06462</cdr:y>
    </cdr:from>
    <cdr:to>
      <cdr:x>0.83041</cdr:x>
      <cdr:y>0.14311</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122124" y="351313"/>
          <a:ext cx="1700931" cy="426757"/>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AD88790-71C8-4EC5-85B2-F6D3907035A8}" type="datetimeFigureOut">
              <a:rPr lang="en-US" smtClean="0"/>
              <a:t>1/24/2021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7877170-FD90-41B3-99DF-2B38FEAF128B}" type="slidenum">
              <a:rPr lang="en-US" smtClean="0"/>
              <a:t>‹#›</a:t>
            </a:fld>
            <a:endParaRPr lang="en-US"/>
          </a:p>
        </p:txBody>
      </p:sp>
    </p:spTree>
    <p:extLst>
      <p:ext uri="{BB962C8B-B14F-4D97-AF65-F5344CB8AC3E}">
        <p14:creationId xmlns:p14="http://schemas.microsoft.com/office/powerpoint/2010/main" val="261704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3DEBE4-73E3-4C20-84BB-B60C2B8563B0}" type="datetimeFigureOut">
              <a:rPr lang="en-US" smtClean="0"/>
              <a:t>1/24/2021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C109B1-DFD6-4342-9658-4E8C474255E8}" type="slidenum">
              <a:rPr lang="en-US" smtClean="0"/>
              <a:t>‹#›</a:t>
            </a:fld>
            <a:endParaRPr lang="en-US"/>
          </a:p>
        </p:txBody>
      </p:sp>
    </p:spTree>
    <p:extLst>
      <p:ext uri="{BB962C8B-B14F-4D97-AF65-F5344CB8AC3E}">
        <p14:creationId xmlns:p14="http://schemas.microsoft.com/office/powerpoint/2010/main" val="209052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presentation is to provide a background about the opioid epidemic</a:t>
            </a:r>
            <a:r>
              <a:rPr lang="en-US" baseline="0" dirty="0"/>
              <a:t> both nationally and in CT.  I will present data drawn from the National Survey of Drug Use and Health (NSDUH) which is our best source of ongoing information about problem substance use trends and patterns, as well as local data to the extent possible to flesh out the picture for CT.  A few words about the NSDUH survey – it is conducted annually  and is based on personal interviews with a representative sample of civilian households in the US.  Certain populations are not included: military personnel, institutionalized persons (incarcerated, people in nursing homes, hospitals, </a:t>
            </a:r>
            <a:r>
              <a:rPr lang="en-US" baseline="0" dirty="0" err="1"/>
              <a:t>etc</a:t>
            </a:r>
            <a:r>
              <a:rPr lang="en-US" baseline="0" dirty="0"/>
              <a:t>) and the homeless not living in shelters.  State-specific data are available based on bi-annual estimates although national data are reported annually.  Approximately 67,000 persons are interviewed each year.  </a:t>
            </a:r>
          </a:p>
          <a:p>
            <a:endParaRPr lang="en-US" baseline="0" dirty="0"/>
          </a:p>
          <a:p>
            <a:r>
              <a:rPr lang="en-US" baseline="0" dirty="0"/>
              <a:t>In addition to prescription pain reliever misuse and heroin use, I will also  look at the consequences of opioid misuse, in particular with regard to substance use disorder, treatment and mortality.  </a:t>
            </a:r>
            <a:endParaRPr lang="en-US" dirty="0"/>
          </a:p>
        </p:txBody>
      </p:sp>
      <p:sp>
        <p:nvSpPr>
          <p:cNvPr id="4" name="Slide Number Placeholder 3"/>
          <p:cNvSpPr>
            <a:spLocks noGrp="1"/>
          </p:cNvSpPr>
          <p:nvPr>
            <p:ph type="sldNum" sz="quarter" idx="10"/>
          </p:nvPr>
        </p:nvSpPr>
        <p:spPr/>
        <p:txBody>
          <a:bodyPr/>
          <a:lstStyle/>
          <a:p>
            <a:pPr defTabSz="931774">
              <a:defRPr/>
            </a:pPr>
            <a:fld id="{B03879B4-2B58-4AAC-85C7-37A261C80051}" type="slidenum">
              <a:rPr lang="en-US">
                <a:solidFill>
                  <a:prstClr val="black"/>
                </a:solidFill>
                <a:latin typeface="Calibri" panose="020F0502020204030204"/>
              </a:rPr>
              <a:pPr defTabSz="931774">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54485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a:t>
            </a:r>
            <a:r>
              <a:rPr lang="en-US" dirty="0" err="1" smtClean="0"/>
              <a:t>Kruskal</a:t>
            </a:r>
            <a:r>
              <a:rPr lang="en-US" dirty="0" smtClean="0"/>
              <a:t>-Wallis/Mann – Whitney U (to detect differences between groups)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4288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TEST: </a:t>
            </a:r>
            <a:r>
              <a:rPr lang="en-US" dirty="0" err="1" smtClean="0"/>
              <a:t>Kruskal</a:t>
            </a:r>
            <a:r>
              <a:rPr lang="en-US" dirty="0" smtClean="0"/>
              <a:t>-Wallis/Mann – Whitney U (to detect differences between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74191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a:t>
            </a:r>
            <a:r>
              <a:rPr lang="en-US" baseline="0" dirty="0" smtClean="0"/>
              <a:t> means</a:t>
            </a:r>
          </a:p>
          <a:p>
            <a:endParaRPr lang="en-US" baseline="0" dirty="0" smtClean="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562464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50060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DMHAS</a:t>
            </a:r>
            <a:r>
              <a:rPr lang="en-US" baseline="0" dirty="0" smtClean="0"/>
              <a:t> regional ratings ranged from 4.86 (R1) to 5.00 (R2). 5CT community type ratings ranged from 4.35 (R) to 5.37 (UP).</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12405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dirty="0" smtClean="0"/>
              <a:t>Test: ANOVA. </a:t>
            </a:r>
            <a:r>
              <a:rPr lang="en-US" sz="1200" b="0" dirty="0" smtClean="0">
                <a:solidFill>
                  <a:srgbClr val="002060"/>
                </a:solidFill>
              </a:rPr>
              <a:t>4 - This town/city recognizes the mental health concerns of the community and leaders on the issue are identifiable, but little planning has been done to address problems and risk factors.</a:t>
            </a:r>
          </a:p>
          <a:p>
            <a:pPr rtl="0" eaLnBrk="1" fontAlgn="auto" latinLnBrk="0" hangingPunct="1"/>
            <a:endParaRPr lang="en-US" sz="1200" b="0" dirty="0" smtClean="0">
              <a:solidFill>
                <a:srgbClr val="002060"/>
              </a:solidFill>
            </a:endParaRPr>
          </a:p>
          <a:p>
            <a:pPr rtl="0" eaLnBrk="1" fontAlgn="ctr" latinLnBrk="0" hangingPunct="1"/>
            <a:r>
              <a:rPr lang="en-US" sz="1200" b="0" dirty="0" smtClean="0">
                <a:solidFill>
                  <a:srgbClr val="002060"/>
                </a:solidFill>
              </a:rPr>
              <a:t>5 - This town/city is planning for mental health promotion programs and focuses on practical details, including seeking funds for awareness efforts.</a:t>
            </a:r>
          </a:p>
          <a:p>
            <a:pPr rtl="0" eaLnBrk="1" fontAlgn="ctr" latinLnBrk="0" hangingPunct="1"/>
            <a:endParaRPr lang="en-US" sz="1200" b="0" dirty="0" smtClean="0">
              <a:solidFill>
                <a:srgbClr val="002060"/>
              </a:solidFill>
            </a:endParaRPr>
          </a:p>
          <a:p>
            <a:pPr rtl="0" eaLnBrk="1" fontAlgn="auto" latinLnBrk="0" hangingPunct="1"/>
            <a:r>
              <a:rPr lang="en-US" sz="1200" b="0" dirty="0" smtClean="0">
                <a:solidFill>
                  <a:srgbClr val="002060"/>
                </a:solidFill>
              </a:rPr>
              <a:t>6 - This town/city has enough information to justify a mental health promotion program and there is great enthusiasm for the initiative as it begins.</a:t>
            </a:r>
          </a:p>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19</a:t>
            </a:fld>
            <a:endParaRPr lang="en-US" dirty="0"/>
          </a:p>
        </p:txBody>
      </p:sp>
    </p:spTree>
    <p:extLst>
      <p:ext uri="{BB962C8B-B14F-4D97-AF65-F5344CB8AC3E}">
        <p14:creationId xmlns:p14="http://schemas.microsoft.com/office/powerpoint/2010/main" val="4263069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20</a:t>
            </a:fld>
            <a:endParaRPr lang="en-US" dirty="0"/>
          </a:p>
        </p:txBody>
      </p:sp>
    </p:spTree>
    <p:extLst>
      <p:ext uri="{BB962C8B-B14F-4D97-AF65-F5344CB8AC3E}">
        <p14:creationId xmlns:p14="http://schemas.microsoft.com/office/powerpoint/2010/main" val="3974715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21</a:t>
            </a:fld>
            <a:endParaRPr lang="en-US" dirty="0"/>
          </a:p>
        </p:txBody>
      </p:sp>
    </p:spTree>
    <p:extLst>
      <p:ext uri="{BB962C8B-B14F-4D97-AF65-F5344CB8AC3E}">
        <p14:creationId xmlns:p14="http://schemas.microsoft.com/office/powerpoint/2010/main" val="3333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Missing</a:t>
            </a:r>
            <a:r>
              <a:rPr lang="en-US" baseline="0" dirty="0" smtClean="0"/>
              <a:t> Andover, Hampton and East Granby</a:t>
            </a:r>
          </a:p>
          <a:p>
            <a:r>
              <a:rPr lang="en-US" baseline="0" dirty="0" smtClean="0"/>
              <a:t>Insert response rate:  ~60%</a:t>
            </a:r>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5</a:t>
            </a:fld>
            <a:endParaRPr lang="en-US" dirty="0"/>
          </a:p>
        </p:txBody>
      </p:sp>
    </p:spTree>
    <p:extLst>
      <p:ext uri="{BB962C8B-B14F-4D97-AF65-F5344CB8AC3E}">
        <p14:creationId xmlns:p14="http://schemas.microsoft.com/office/powerpoint/2010/main" val="334129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percents</a:t>
            </a:r>
          </a:p>
          <a:p>
            <a:r>
              <a:rPr lang="en-US" dirty="0" smtClean="0"/>
              <a:t>Respondents spanned</a:t>
            </a:r>
            <a:r>
              <a:rPr lang="en-US" baseline="0" dirty="0" smtClean="0"/>
              <a:t> 18 sectors.  Not mutually exclusive</a:t>
            </a: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0084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a:t>
            </a:r>
            <a:r>
              <a:rPr lang="en-US" baseline="0" dirty="0" smtClean="0"/>
              <a:t>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1250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8</a:t>
            </a:fld>
            <a:endParaRPr lang="en-US" dirty="0"/>
          </a:p>
        </p:txBody>
      </p:sp>
    </p:spTree>
    <p:extLst>
      <p:ext uri="{BB962C8B-B14F-4D97-AF65-F5344CB8AC3E}">
        <p14:creationId xmlns:p14="http://schemas.microsoft.com/office/powerpoint/2010/main" val="1455454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404209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215740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30307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percents. Analyses</a:t>
            </a:r>
            <a:r>
              <a:rPr lang="en-US" baseline="0" dirty="0" smtClean="0"/>
              <a:t> found </a:t>
            </a:r>
            <a:r>
              <a:rPr lang="en-US" b="1" baseline="0" dirty="0" smtClean="0"/>
              <a:t>significant differences </a:t>
            </a:r>
            <a:r>
              <a:rPr lang="en-US" b="0" baseline="0" dirty="0" smtClean="0"/>
              <a:t>by community type for all barriers/assets </a:t>
            </a:r>
            <a:r>
              <a:rPr lang="en-US" b="1" baseline="0" dirty="0" smtClean="0"/>
              <a:t>except</a:t>
            </a:r>
            <a:r>
              <a:rPr lang="en-US" b="0" baseline="0" dirty="0" smtClean="0"/>
              <a:t> “a strategic plan to address mental health needs.”</a:t>
            </a: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47625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3D601E-3AA7-4760-B51E-E33F7B00A9F8}" type="datetime1">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91369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D59FD-A188-4DFC-965B-9D1EE5B2A86A}" type="datetime1">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415053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6F611-75FE-4A7F-B445-7D0FE3E44833}" type="datetime1">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179829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F45B6B-3E66-417E-B200-4EDC48840314}" type="datetime1">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6237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782F8-32F0-4753-87EB-7FF53EDA996F}" type="datetime1">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43304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5BA048-5D2C-4A0C-A755-EB00C24C8F88}" type="datetime1">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005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4F5F3-64E0-4A06-9CA4-B526FD0037BC}" type="datetime1">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73008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0DA36-5520-41BF-827B-FA59A8EB1AAB}" type="datetime1">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5377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02B56-8E5D-4693-AC71-74736815677E}" type="datetime1">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7335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9CB05-BA11-4A7E-B569-62619ADEB3F3}" type="datetime1">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33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D8DD86-8CD9-4B04-BC84-8ADE63DB05F8}" type="datetime1">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54949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BD3C-2F6A-45D4-9D43-C97C36379E0D}" type="datetime1">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8F3E6-B2A2-406B-BC31-11B5CF379E26}" type="slidenum">
              <a:rPr lang="en-US" smtClean="0"/>
              <a:t>‹#›</a:t>
            </a:fld>
            <a:endParaRPr lang="en-US"/>
          </a:p>
        </p:txBody>
      </p:sp>
    </p:spTree>
    <p:extLst>
      <p:ext uri="{BB962C8B-B14F-4D97-AF65-F5344CB8AC3E}">
        <p14:creationId xmlns:p14="http://schemas.microsoft.com/office/powerpoint/2010/main" val="105143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ussman@uchc.edu" TargetMode="External"/><Relationship Id="rId1" Type="http://schemas.openxmlformats.org/officeDocument/2006/relationships/slideLayout" Target="../slideLayouts/slideLayout6.xml"/><Relationship Id="rId6" Type="http://schemas.openxmlformats.org/officeDocument/2006/relationships/hyperlink" Target="https://preventionportal.ctdata.org/" TargetMode="External"/><Relationship Id="rId5" Type="http://schemas.openxmlformats.org/officeDocument/2006/relationships/image" Target="../media/image1.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697" y="1139642"/>
            <a:ext cx="10896600" cy="1951428"/>
          </a:xfrm>
          <a:effectLst>
            <a:outerShdw blurRad="50800" dist="38100" dir="2700000" algn="tl" rotWithShape="0">
              <a:prstClr val="black">
                <a:alpha val="40000"/>
              </a:prstClr>
            </a:outerShdw>
          </a:effectLst>
        </p:spPr>
        <p:txBody>
          <a:bodyPr>
            <a:normAutofit/>
          </a:bodyPr>
          <a:lstStyle/>
          <a:p>
            <a:r>
              <a:rPr lang="en-US" sz="3200" b="1" dirty="0">
                <a:solidFill>
                  <a:srgbClr val="002060"/>
                </a:solidFill>
                <a:latin typeface="Calibri" panose="020F0502020204030204" pitchFamily="34" charset="0"/>
              </a:rPr>
              <a:t>Assessment of Connecticut’s Readiness and Capacity to Implement Mental Health Promotion and Suicide Prevention Activities: Results of the Newly Expanded 2020 Community Readiness Survey (CRS 2020)</a:t>
            </a:r>
            <a:endParaRPr lang="en-US" sz="3200" dirty="0">
              <a:solidFill>
                <a:srgbClr val="002060"/>
              </a:solidFill>
              <a:latin typeface="Calibri" panose="020F0502020204030204" pitchFamily="34" charset="0"/>
            </a:endParaRPr>
          </a:p>
        </p:txBody>
      </p:sp>
      <p:pic>
        <p:nvPicPr>
          <p:cNvPr id="8" name="Picture 7"/>
          <p:cNvPicPr>
            <a:picLocks noChangeAspect="1"/>
          </p:cNvPicPr>
          <p:nvPr/>
        </p:nvPicPr>
        <p:blipFill>
          <a:blip r:embed="rId3"/>
          <a:stretch>
            <a:fillRect/>
          </a:stretch>
        </p:blipFill>
        <p:spPr>
          <a:xfrm>
            <a:off x="5225085" y="337183"/>
            <a:ext cx="1453454" cy="559021"/>
          </a:xfrm>
          <a:prstGeom prst="rect">
            <a:avLst/>
          </a:prstGeom>
        </p:spPr>
      </p:pic>
      <p:cxnSp>
        <p:nvCxnSpPr>
          <p:cNvPr id="16" name="Straight Connector 15"/>
          <p:cNvCxnSpPr/>
          <p:nvPr/>
        </p:nvCxnSpPr>
        <p:spPr>
          <a:xfrm>
            <a:off x="712676" y="3302992"/>
            <a:ext cx="10896819" cy="6210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697" y="205439"/>
            <a:ext cx="983615" cy="825815"/>
          </a:xfrm>
          <a:prstGeom prst="rect">
            <a:avLst/>
          </a:prstGeom>
        </p:spPr>
      </p:pic>
      <p:pic>
        <p:nvPicPr>
          <p:cNvPr id="12" name="Picture 11" descr="CPES logo final 0228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2313" y="252751"/>
            <a:ext cx="1337183" cy="727886"/>
          </a:xfrm>
          <a:prstGeom prst="rect">
            <a:avLst/>
          </a:prstGeom>
          <a:noFill/>
          <a:ln>
            <a:noFill/>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712677" y="3334043"/>
            <a:ext cx="10896819" cy="3416320"/>
          </a:xfrm>
          <a:prstGeom prst="rect">
            <a:avLst/>
          </a:prstGeom>
          <a:noFill/>
        </p:spPr>
        <p:txBody>
          <a:bodyPr wrap="square" rtlCol="0">
            <a:spAutoFit/>
          </a:bodyPr>
          <a:lstStyle/>
          <a:p>
            <a:pPr lvl="0" algn="ctr">
              <a:defRPr/>
            </a:pPr>
            <a:r>
              <a:rPr lang="en-US" sz="3000" b="1" dirty="0" smtClean="0">
                <a:solidFill>
                  <a:srgbClr val="002060"/>
                </a:solidFill>
              </a:rPr>
              <a:t>CT Suicide Advisory Board </a:t>
            </a:r>
          </a:p>
          <a:p>
            <a:pPr lvl="0" algn="ctr">
              <a:defRPr/>
            </a:pPr>
            <a:r>
              <a:rPr lang="en-US" sz="3000" b="1" dirty="0" smtClean="0">
                <a:solidFill>
                  <a:srgbClr val="002060"/>
                </a:solidFill>
              </a:rPr>
              <a:t>Data </a:t>
            </a:r>
            <a:r>
              <a:rPr lang="en-US" sz="3000" b="1" dirty="0" smtClean="0">
                <a:solidFill>
                  <a:srgbClr val="002060"/>
                </a:solidFill>
              </a:rPr>
              <a:t>to Action Subcommittee Meeting</a:t>
            </a:r>
            <a:endParaRPr lang="en-US" sz="3000" b="1" dirty="0" smtClean="0">
              <a:solidFill>
                <a:srgbClr val="002060"/>
              </a:solidFill>
            </a:endParaRPr>
          </a:p>
          <a:p>
            <a:pPr lvl="0" algn="ctr">
              <a:defRPr/>
            </a:pPr>
            <a:r>
              <a:rPr lang="en-US" sz="3000" b="1" dirty="0" smtClean="0">
                <a:solidFill>
                  <a:srgbClr val="002060"/>
                </a:solidFill>
              </a:rPr>
              <a:t>Monday, January 25, 2021</a:t>
            </a:r>
            <a:endPar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2060"/>
                </a:solidFill>
                <a:effectLst/>
                <a:uLnTx/>
                <a:uFillTx/>
                <a:latin typeface="Calibri" panose="020F0502020204030204"/>
                <a:ea typeface="+mn-ea"/>
                <a:cs typeface="+mn-cs"/>
              </a:rPr>
              <a:t>Jennifer Sussman</a:t>
            </a:r>
            <a:endParaRPr kumimoji="0" lang="en-US" sz="32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smtClean="0">
                <a:solidFill>
                  <a:srgbClr val="002060"/>
                </a:solidFill>
                <a:latin typeface="Calibri" panose="020F0502020204030204"/>
              </a:rPr>
              <a:t>DMHAS Center </a:t>
            </a:r>
            <a:r>
              <a:rPr lang="en-US" sz="3000" b="1" dirty="0">
                <a:solidFill>
                  <a:srgbClr val="002060"/>
                </a:solidFill>
                <a:latin typeface="Calibri" panose="020F0502020204030204"/>
              </a:rPr>
              <a:t>for Prevention Evaluation and </a:t>
            </a:r>
            <a:r>
              <a:rPr lang="en-US" sz="3000" b="1" dirty="0" smtClean="0">
                <a:solidFill>
                  <a:srgbClr val="002060"/>
                </a:solidFill>
                <a:latin typeface="Calibri" panose="020F0502020204030204"/>
              </a:rPr>
              <a:t>Statistics (CPES)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smtClean="0">
                <a:solidFill>
                  <a:srgbClr val="002060"/>
                </a:solidFill>
                <a:latin typeface="Calibri" panose="020F0502020204030204"/>
              </a:rPr>
              <a:t>at UConn Health</a:t>
            </a:r>
            <a:endPar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41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097" y="189239"/>
            <a:ext cx="9414753" cy="862700"/>
          </a:xfrm>
        </p:spPr>
        <p:txBody>
          <a:bodyPr>
            <a:norm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Mental Health Issue of Greatest Concern for Age Groups, According to Key Informants: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25199" y="178899"/>
            <a:ext cx="869093" cy="434942"/>
          </a:xfrm>
          <a:prstGeom prst="rect">
            <a:avLst/>
          </a:prstGeom>
          <a:noFill/>
          <a:ln>
            <a:noFill/>
          </a:ln>
        </p:spPr>
      </p:pic>
      <p:graphicFrame>
        <p:nvGraphicFramePr>
          <p:cNvPr id="7" name="Chart 6"/>
          <p:cNvGraphicFramePr/>
          <p:nvPr>
            <p:extLst/>
          </p:nvPr>
        </p:nvGraphicFramePr>
        <p:xfrm>
          <a:off x="289414" y="1062280"/>
          <a:ext cx="11480502" cy="56126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7302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06" y="178898"/>
            <a:ext cx="10870057" cy="704680"/>
          </a:xfrm>
        </p:spPr>
        <p:txBody>
          <a:bodyPr>
            <a:no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Mental Health Issue of Greatest Concern for Youth and Young Adults,      by Community Type, According to Key Informants: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06363" y="178898"/>
            <a:ext cx="887929" cy="444369"/>
          </a:xfrm>
          <a:prstGeom prst="rect">
            <a:avLst/>
          </a:prstGeom>
          <a:noFill/>
          <a:ln>
            <a:noFill/>
          </a:ln>
        </p:spPr>
      </p:pic>
      <p:graphicFrame>
        <p:nvGraphicFramePr>
          <p:cNvPr id="7" name="Chart 6"/>
          <p:cNvGraphicFramePr/>
          <p:nvPr>
            <p:extLst/>
          </p:nvPr>
        </p:nvGraphicFramePr>
        <p:xfrm>
          <a:off x="99392" y="1271886"/>
          <a:ext cx="11752718" cy="540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nvPr>
        </p:nvGraphicFramePr>
        <p:xfrm>
          <a:off x="6044207" y="1011576"/>
          <a:ext cx="5915224" cy="5616702"/>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2971800" y="1058238"/>
            <a:ext cx="1016000" cy="461665"/>
          </a:xfrm>
          <a:prstGeom prst="rect">
            <a:avLst/>
          </a:prstGeom>
          <a:noFill/>
        </p:spPr>
        <p:txBody>
          <a:bodyPr wrap="square" rtlCol="0">
            <a:spAutoFit/>
          </a:bodyPr>
          <a:lstStyle/>
          <a:p>
            <a:r>
              <a:rPr lang="en-US" sz="2400" b="1" dirty="0" smtClean="0">
                <a:solidFill>
                  <a:srgbClr val="002060"/>
                </a:solidFill>
              </a:rPr>
              <a:t>12-17</a:t>
            </a:r>
            <a:endParaRPr lang="en-US" sz="2400" b="1" dirty="0">
              <a:solidFill>
                <a:srgbClr val="002060"/>
              </a:solidFill>
            </a:endParaRPr>
          </a:p>
        </p:txBody>
      </p:sp>
    </p:spTree>
    <p:extLst>
      <p:ext uri="{BB962C8B-B14F-4D97-AF65-F5344CB8AC3E}">
        <p14:creationId xmlns:p14="http://schemas.microsoft.com/office/powerpoint/2010/main" val="3882881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025" y="91440"/>
            <a:ext cx="10622333" cy="700170"/>
          </a:xfrm>
        </p:spPr>
        <p:txBody>
          <a:bodyPr>
            <a:norm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Community Attitudes Toward Mental Health: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35359" y="178898"/>
            <a:ext cx="858933" cy="429857"/>
          </a:xfrm>
          <a:prstGeom prst="rect">
            <a:avLst/>
          </a:prstGeom>
          <a:noFill/>
          <a:ln>
            <a:noFill/>
          </a:ln>
        </p:spPr>
      </p:pic>
      <p:graphicFrame>
        <p:nvGraphicFramePr>
          <p:cNvPr id="7" name="Chart 6"/>
          <p:cNvGraphicFramePr/>
          <p:nvPr>
            <p:extLst/>
          </p:nvPr>
        </p:nvGraphicFramePr>
        <p:xfrm>
          <a:off x="513025" y="1830741"/>
          <a:ext cx="11200494" cy="465133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13025" y="1860391"/>
            <a:ext cx="5687583" cy="369332"/>
          </a:xfrm>
          <a:prstGeom prst="rect">
            <a:avLst/>
          </a:prstGeom>
          <a:noFill/>
        </p:spPr>
        <p:txBody>
          <a:bodyPr wrap="none" rtlCol="0">
            <a:spAutoFit/>
          </a:bodyPr>
          <a:lstStyle/>
          <a:p>
            <a:pPr algn="ctr"/>
            <a:r>
              <a:rPr lang="en-US" b="1" i="1" dirty="0">
                <a:solidFill>
                  <a:srgbClr val="002060"/>
                </a:solidFill>
              </a:rPr>
              <a:t>Key Informant believes that most community residents ….</a:t>
            </a:r>
            <a:endParaRPr lang="en-US" b="1" dirty="0">
              <a:solidFill>
                <a:srgbClr val="002060"/>
              </a:solidFill>
            </a:endParaRPr>
          </a:p>
        </p:txBody>
      </p:sp>
      <p:sp>
        <p:nvSpPr>
          <p:cNvPr id="3" name="TextBox 2"/>
          <p:cNvSpPr txBox="1"/>
          <p:nvPr/>
        </p:nvSpPr>
        <p:spPr>
          <a:xfrm>
            <a:off x="434808" y="821260"/>
            <a:ext cx="11531600" cy="83099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sz="1600" dirty="0" smtClean="0"/>
              <a:t>*Urban Core ranks </a:t>
            </a:r>
            <a:r>
              <a:rPr lang="en-US" sz="1600" b="1" dirty="0" smtClean="0"/>
              <a:t>significantly higher </a:t>
            </a:r>
            <a:r>
              <a:rPr lang="en-US" sz="1600" dirty="0" smtClean="0"/>
              <a:t>than all other community types. Wealthy ranks </a:t>
            </a:r>
            <a:r>
              <a:rPr lang="en-US" sz="1600" b="1" dirty="0" smtClean="0"/>
              <a:t>significantly lower </a:t>
            </a:r>
            <a:r>
              <a:rPr lang="en-US" sz="1600" dirty="0" smtClean="0"/>
              <a:t>than all other community types. </a:t>
            </a:r>
          </a:p>
          <a:p>
            <a:pPr algn="ctr"/>
            <a:r>
              <a:rPr lang="en-US" sz="1600" dirty="0" smtClean="0"/>
              <a:t>**Urban Core ranks </a:t>
            </a:r>
            <a:r>
              <a:rPr lang="en-US" sz="1600" b="1" dirty="0" smtClean="0"/>
              <a:t>significantly lower </a:t>
            </a:r>
            <a:r>
              <a:rPr lang="en-US" sz="1600" dirty="0" smtClean="0"/>
              <a:t>than all other community types.</a:t>
            </a:r>
          </a:p>
          <a:p>
            <a:pPr algn="ctr"/>
            <a:r>
              <a:rPr lang="en-US" sz="1600" dirty="0" smtClean="0"/>
              <a:t>***Urban Core ranks </a:t>
            </a:r>
            <a:r>
              <a:rPr lang="en-US" sz="1600" b="1" dirty="0" smtClean="0"/>
              <a:t>significantly higher </a:t>
            </a:r>
            <a:r>
              <a:rPr lang="en-US" sz="1600" dirty="0" smtClean="0"/>
              <a:t>than R, S, and UP. Wealthy ranks </a:t>
            </a:r>
            <a:r>
              <a:rPr lang="en-US" sz="1600" b="1" dirty="0" smtClean="0"/>
              <a:t>significantly higher </a:t>
            </a:r>
            <a:r>
              <a:rPr lang="en-US" sz="1600" dirty="0" smtClean="0"/>
              <a:t>than R and UP.</a:t>
            </a:r>
            <a:endParaRPr lang="en-US" sz="1600" dirty="0"/>
          </a:p>
        </p:txBody>
      </p:sp>
    </p:spTree>
    <p:extLst>
      <p:ext uri="{BB962C8B-B14F-4D97-AF65-F5344CB8AC3E}">
        <p14:creationId xmlns:p14="http://schemas.microsoft.com/office/powerpoint/2010/main" val="2520255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9994899" cy="977366"/>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Perceived Barriers/Assets to Mental Health Promotion Activities in the Community: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3099" y="178898"/>
            <a:ext cx="1161193" cy="581125"/>
          </a:xfrm>
          <a:prstGeom prst="rect">
            <a:avLst/>
          </a:prstGeom>
          <a:noFill/>
          <a:ln>
            <a:noFill/>
          </a:ln>
        </p:spPr>
      </p:pic>
      <p:graphicFrame>
        <p:nvGraphicFramePr>
          <p:cNvPr id="7" name="Chart 6"/>
          <p:cNvGraphicFramePr/>
          <p:nvPr>
            <p:extLst/>
          </p:nvPr>
        </p:nvGraphicFramePr>
        <p:xfrm>
          <a:off x="272708" y="1767840"/>
          <a:ext cx="11536848" cy="483616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726440" y="1371599"/>
            <a:ext cx="10825480" cy="646331"/>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2">
                <a:lumMod val="90000"/>
              </a:schemeClr>
            </a:solidFill>
          </a:ln>
          <a:effectLst>
            <a:outerShdw blurRad="50800" dist="38100" dir="18900000" algn="bl" rotWithShape="0">
              <a:prstClr val="black">
                <a:alpha val="40000"/>
              </a:prstClr>
            </a:outerShdw>
          </a:effectLst>
        </p:spPr>
        <p:txBody>
          <a:bodyPr wrap="square" rtlCol="0">
            <a:spAutoFit/>
          </a:bodyPr>
          <a:lstStyle/>
          <a:p>
            <a:pPr algn="ctr"/>
            <a:r>
              <a:rPr lang="en-US" dirty="0">
                <a:solidFill>
                  <a:srgbClr val="002060"/>
                </a:solidFill>
              </a:rPr>
              <a:t>Analyses found </a:t>
            </a:r>
            <a:r>
              <a:rPr lang="en-US" b="1" dirty="0">
                <a:solidFill>
                  <a:srgbClr val="002060"/>
                </a:solidFill>
              </a:rPr>
              <a:t>significant differences </a:t>
            </a:r>
            <a:r>
              <a:rPr lang="en-US" dirty="0">
                <a:solidFill>
                  <a:srgbClr val="002060"/>
                </a:solidFill>
              </a:rPr>
              <a:t>by community type for all barriers/assets </a:t>
            </a:r>
            <a:r>
              <a:rPr lang="en-US" b="1" dirty="0">
                <a:solidFill>
                  <a:srgbClr val="002060"/>
                </a:solidFill>
              </a:rPr>
              <a:t>except</a:t>
            </a:r>
            <a:r>
              <a:rPr lang="en-US" dirty="0">
                <a:solidFill>
                  <a:srgbClr val="002060"/>
                </a:solidFill>
              </a:rPr>
              <a:t> “a strategic plan to address mental health needs</a:t>
            </a:r>
            <a:r>
              <a:rPr lang="en-US"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2292057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Support </a:t>
            </a:r>
            <a:r>
              <a:rPr lang="en-US" sz="3200" dirty="0">
                <a:solidFill>
                  <a:srgbClr val="002060"/>
                </a:solidFill>
                <a:effectLst>
                  <a:outerShdw blurRad="38100" dist="38100" dir="2700000" algn="tl">
                    <a:srgbClr val="000000">
                      <a:alpha val="43137"/>
                    </a:srgbClr>
                  </a:outerShdw>
                </a:effectLst>
                <a:latin typeface="+mn-lt"/>
              </a:rPr>
              <a:t>for Suicide </a:t>
            </a:r>
            <a:r>
              <a:rPr lang="en-US" sz="3200" dirty="0" smtClean="0">
                <a:solidFill>
                  <a:srgbClr val="002060"/>
                </a:solidFill>
                <a:effectLst>
                  <a:outerShdw blurRad="38100" dist="38100" dir="2700000" algn="tl">
                    <a:srgbClr val="000000">
                      <a:alpha val="43137"/>
                    </a:srgbClr>
                  </a:outerShdw>
                </a:effectLst>
                <a:latin typeface="+mn-lt"/>
              </a:rPr>
              <a:t>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nvPr>
        </p:nvGraphicFramePr>
        <p:xfrm>
          <a:off x="266700" y="1109141"/>
          <a:ext cx="11417290" cy="5383099"/>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1308887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Ability to Implement Suicide 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nvPr>
        </p:nvGraphicFramePr>
        <p:xfrm>
          <a:off x="302260" y="1068184"/>
          <a:ext cx="11417290" cy="542405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512531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01" y="178898"/>
            <a:ext cx="10515600" cy="873041"/>
          </a:xfrm>
        </p:spPr>
        <p:txBody>
          <a:bodyPr>
            <a:normAutofit/>
          </a:bodyPr>
          <a:lstStyle/>
          <a:p>
            <a:pPr algn="ctr"/>
            <a:r>
              <a:rPr lang="en-US" sz="2800" dirty="0">
                <a:solidFill>
                  <a:srgbClr val="002060"/>
                </a:solidFill>
                <a:effectLst>
                  <a:outerShdw blurRad="38100" dist="38100" dir="2700000" algn="tl">
                    <a:srgbClr val="000000">
                      <a:alpha val="43137"/>
                    </a:srgbClr>
                  </a:outerShdw>
                </a:effectLst>
                <a:latin typeface="+mn-lt"/>
              </a:rPr>
              <a:t>Key Informant Ratings of </a:t>
            </a:r>
            <a:r>
              <a:rPr lang="en-US" sz="2800" dirty="0" smtClean="0">
                <a:solidFill>
                  <a:srgbClr val="002060"/>
                </a:solidFill>
                <a:effectLst>
                  <a:outerShdw blurRad="38100" dist="38100" dir="2700000" algn="tl">
                    <a:srgbClr val="000000">
                      <a:alpha val="43137"/>
                    </a:srgbClr>
                  </a:outerShdw>
                </a:effectLst>
                <a:latin typeface="+mn-lt"/>
              </a:rPr>
              <a:t>Suicide Prevention </a:t>
            </a:r>
            <a:r>
              <a:rPr lang="en-US" sz="2800" dirty="0">
                <a:solidFill>
                  <a:srgbClr val="002060"/>
                </a:solidFill>
                <a:effectLst>
                  <a:outerShdw blurRad="38100" dist="38100" dir="2700000" algn="tl">
                    <a:srgbClr val="000000">
                      <a:alpha val="43137"/>
                    </a:srgbClr>
                  </a:outerShdw>
                </a:effectLst>
                <a:latin typeface="+mn-lt"/>
              </a:rPr>
              <a:t>Supports </a:t>
            </a:r>
            <a:br>
              <a:rPr lang="en-US" sz="2800" dirty="0">
                <a:solidFill>
                  <a:srgbClr val="002060"/>
                </a:solidFill>
                <a:effectLst>
                  <a:outerShdw blurRad="38100" dist="38100" dir="2700000" algn="tl">
                    <a:srgbClr val="000000">
                      <a:alpha val="43137"/>
                    </a:srgbClr>
                  </a:outerShdw>
                </a:effectLst>
                <a:latin typeface="+mn-lt"/>
              </a:rPr>
            </a:br>
            <a:r>
              <a:rPr lang="en-US" sz="2800" dirty="0">
                <a:solidFill>
                  <a:srgbClr val="002060"/>
                </a:solidFill>
                <a:effectLst>
                  <a:outerShdw blurRad="38100" dist="38100" dir="2700000" algn="tl">
                    <a:srgbClr val="000000">
                      <a:alpha val="43137"/>
                    </a:srgbClr>
                  </a:outerShdw>
                </a:effectLst>
                <a:latin typeface="+mn-lt"/>
              </a:rPr>
              <a:t>in Place in the </a:t>
            </a:r>
            <a:r>
              <a:rPr lang="en-US" sz="2800" dirty="0" smtClean="0">
                <a:solidFill>
                  <a:srgbClr val="002060"/>
                </a:solidFill>
                <a:effectLst>
                  <a:outerShdw blurRad="38100" dist="38100" dir="2700000" algn="tl">
                    <a:srgbClr val="000000">
                      <a:alpha val="43137"/>
                    </a:srgbClr>
                  </a:outerShdw>
                </a:effectLst>
                <a:latin typeface="+mn-lt"/>
              </a:rPr>
              <a:t>Community: </a:t>
            </a:r>
            <a:r>
              <a:rPr lang="en-US" sz="2800" dirty="0">
                <a:solidFill>
                  <a:srgbClr val="002060"/>
                </a:solidFill>
                <a:effectLst>
                  <a:outerShdw blurRad="38100" dist="38100" dir="2700000" algn="tl">
                    <a:srgbClr val="000000">
                      <a:alpha val="43137"/>
                    </a:srgbClr>
                  </a:outerShdw>
                </a:effectLst>
                <a:latin typeface="+mn-lt"/>
              </a:rPr>
              <a:t>Connecticut CRS, 2020</a:t>
            </a:r>
            <a:endParaRPr lang="en-US" sz="2800" dirty="0">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10001" y="178898"/>
            <a:ext cx="784292" cy="392503"/>
          </a:xfrm>
          <a:prstGeom prst="rect">
            <a:avLst/>
          </a:prstGeom>
          <a:noFill/>
          <a:ln>
            <a:noFill/>
          </a:ln>
        </p:spPr>
      </p:pic>
      <p:graphicFrame>
        <p:nvGraphicFramePr>
          <p:cNvPr id="7" name="Chart 6"/>
          <p:cNvGraphicFramePr/>
          <p:nvPr>
            <p:extLst/>
          </p:nvPr>
        </p:nvGraphicFramePr>
        <p:xfrm>
          <a:off x="71405" y="1879600"/>
          <a:ext cx="11659993" cy="41656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478324" y="2065434"/>
            <a:ext cx="7406450" cy="369332"/>
          </a:xfrm>
          <a:prstGeom prst="rect">
            <a:avLst/>
          </a:prstGeom>
          <a:noFill/>
        </p:spPr>
        <p:txBody>
          <a:bodyPr wrap="none" rtlCol="0">
            <a:spAutoFit/>
          </a:bodyPr>
          <a:lstStyle/>
          <a:p>
            <a:pPr algn="ctr"/>
            <a:r>
              <a:rPr lang="en-US" b="1" i="1" dirty="0">
                <a:solidFill>
                  <a:srgbClr val="C00000"/>
                </a:solidFill>
              </a:rPr>
              <a:t>Key Informant believes that </a:t>
            </a:r>
            <a:r>
              <a:rPr lang="en-US" b="1" i="1" dirty="0" smtClean="0">
                <a:solidFill>
                  <a:srgbClr val="C00000"/>
                </a:solidFill>
              </a:rPr>
              <a:t>the following are in place in the community….</a:t>
            </a:r>
            <a:endParaRPr lang="en-US" b="1" dirty="0">
              <a:solidFill>
                <a:srgbClr val="C00000"/>
              </a:solidFill>
            </a:endParaRPr>
          </a:p>
        </p:txBody>
      </p:sp>
      <p:sp>
        <p:nvSpPr>
          <p:cNvPr id="3" name="TextBox 2"/>
          <p:cNvSpPr txBox="1"/>
          <p:nvPr/>
        </p:nvSpPr>
        <p:spPr>
          <a:xfrm>
            <a:off x="1239520" y="1296492"/>
            <a:ext cx="9706321" cy="36933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2">
                <a:lumMod val="90000"/>
              </a:schemeClr>
            </a:solidFill>
          </a:ln>
          <a:effectLst>
            <a:outerShdw blurRad="50800" dist="38100" dir="18900000" algn="bl" rotWithShape="0">
              <a:prstClr val="black">
                <a:alpha val="40000"/>
              </a:prstClr>
            </a:outerShdw>
          </a:effectLst>
        </p:spPr>
        <p:txBody>
          <a:bodyPr wrap="square" rtlCol="0">
            <a:spAutoFit/>
          </a:bodyPr>
          <a:lstStyle/>
          <a:p>
            <a:r>
              <a:rPr lang="en-US" dirty="0" smtClean="0">
                <a:solidFill>
                  <a:srgbClr val="002060"/>
                </a:solidFill>
              </a:rPr>
              <a:t>Analyses found </a:t>
            </a:r>
            <a:r>
              <a:rPr lang="en-US" b="1" dirty="0" smtClean="0">
                <a:solidFill>
                  <a:srgbClr val="002060"/>
                </a:solidFill>
              </a:rPr>
              <a:t>significant differences </a:t>
            </a:r>
            <a:r>
              <a:rPr lang="en-US" dirty="0" smtClean="0">
                <a:solidFill>
                  <a:srgbClr val="002060"/>
                </a:solidFill>
              </a:rPr>
              <a:t>by community type for key informant ratings for </a:t>
            </a:r>
            <a:r>
              <a:rPr lang="en-US" b="1" dirty="0" smtClean="0">
                <a:solidFill>
                  <a:srgbClr val="002060"/>
                </a:solidFill>
              </a:rPr>
              <a:t>all</a:t>
            </a:r>
            <a:r>
              <a:rPr lang="en-US" dirty="0" smtClean="0">
                <a:solidFill>
                  <a:srgbClr val="002060"/>
                </a:solidFill>
              </a:rPr>
              <a:t> supports.</a:t>
            </a:r>
            <a:endParaRPr lang="en-US" dirty="0">
              <a:solidFill>
                <a:srgbClr val="002060"/>
              </a:solidFill>
            </a:endParaRPr>
          </a:p>
        </p:txBody>
      </p:sp>
    </p:spTree>
    <p:extLst>
      <p:ext uri="{BB962C8B-B14F-4D97-AF65-F5344CB8AC3E}">
        <p14:creationId xmlns:p14="http://schemas.microsoft.com/office/powerpoint/2010/main" val="1260086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178899"/>
            <a:ext cx="10515600" cy="837101"/>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Community Readiness to Undertake Behavioral Health Promotion Activities*: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023599" y="178899"/>
            <a:ext cx="970693" cy="485788"/>
          </a:xfrm>
          <a:prstGeom prst="rect">
            <a:avLst/>
          </a:prstGeom>
          <a:noFill/>
          <a:ln>
            <a:noFill/>
          </a:ln>
        </p:spPr>
      </p:pic>
      <p:graphicFrame>
        <p:nvGraphicFramePr>
          <p:cNvPr id="7" name="Chart 6"/>
          <p:cNvGraphicFramePr/>
          <p:nvPr>
            <p:extLst/>
          </p:nvPr>
        </p:nvGraphicFramePr>
        <p:xfrm>
          <a:off x="667291" y="1525965"/>
          <a:ext cx="11049412" cy="476429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1106395" y="1738676"/>
            <a:ext cx="5657831" cy="369332"/>
          </a:xfrm>
          <a:prstGeom prst="rect">
            <a:avLst/>
          </a:prstGeom>
          <a:noFill/>
        </p:spPr>
        <p:txBody>
          <a:bodyPr wrap="none" rtlCol="0">
            <a:spAutoFit/>
          </a:bodyPr>
          <a:lstStyle/>
          <a:p>
            <a:pPr algn="ctr"/>
            <a:r>
              <a:rPr lang="en-US" b="1" i="1" dirty="0">
                <a:solidFill>
                  <a:srgbClr val="7030A0"/>
                </a:solidFill>
              </a:rPr>
              <a:t>Key Informant believes that </a:t>
            </a:r>
            <a:r>
              <a:rPr lang="en-US" b="1" i="1" dirty="0" smtClean="0">
                <a:solidFill>
                  <a:srgbClr val="7030A0"/>
                </a:solidFill>
              </a:rPr>
              <a:t>the community is ready to….</a:t>
            </a:r>
            <a:endParaRPr lang="en-US" b="1" dirty="0">
              <a:solidFill>
                <a:srgbClr val="7030A0"/>
              </a:solidFill>
            </a:endParaRPr>
          </a:p>
        </p:txBody>
      </p:sp>
      <p:sp>
        <p:nvSpPr>
          <p:cNvPr id="6" name="TextBox 1">
            <a:extLst>
              <a:ext uri="{FF2B5EF4-FFF2-40B4-BE49-F238E27FC236}">
                <a16:creationId xmlns:a16="http://schemas.microsoft.com/office/drawing/2014/main" id="{FB8B028A-44BA-4E4B-BE32-25E8F1A42513}"/>
              </a:ext>
            </a:extLst>
          </p:cNvPr>
          <p:cNvSpPr txBox="1"/>
          <p:nvPr/>
        </p:nvSpPr>
        <p:spPr>
          <a:xfrm>
            <a:off x="1106395" y="6310311"/>
            <a:ext cx="10171205" cy="3648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rgbClr val="002060"/>
                </a:solidFill>
                <a:latin typeface="Arial" panose="020B0604020202020204" pitchFamily="34" charset="0"/>
                <a:cs typeface="Arial" panose="020B0604020202020204" pitchFamily="34" charset="0"/>
              </a:rPr>
              <a:t>*</a:t>
            </a:r>
            <a:r>
              <a:rPr lang="en-US" sz="1400" b="1" dirty="0" smtClean="0">
                <a:solidFill>
                  <a:srgbClr val="002060"/>
                </a:solidFill>
                <a:latin typeface="Arial" panose="020B0604020202020204" pitchFamily="34" charset="0"/>
                <a:cs typeface="Arial" panose="020B0604020202020204" pitchFamily="34" charset="0"/>
              </a:rPr>
              <a:t>Behavioral Health Promotion Activities </a:t>
            </a:r>
            <a:r>
              <a:rPr lang="en-US" sz="1400" dirty="0" smtClean="0">
                <a:solidFill>
                  <a:srgbClr val="002060"/>
                </a:solidFill>
                <a:latin typeface="Arial" panose="020B0604020202020204" pitchFamily="34" charset="0"/>
                <a:cs typeface="Arial" panose="020B0604020202020204" pitchFamily="34" charset="0"/>
              </a:rPr>
              <a:t>includes substance misuse prevention and mental health promotion activities.</a:t>
            </a:r>
            <a:endParaRPr lang="en-US" sz="1400" dirty="0">
              <a:solidFill>
                <a:srgbClr val="002060"/>
              </a:solidFill>
              <a:latin typeface="Arial" panose="020B0604020202020204" pitchFamily="34" charset="0"/>
              <a:cs typeface="Arial" panose="020B0604020202020204" pitchFamily="34" charset="0"/>
            </a:endParaRPr>
          </a:p>
        </p:txBody>
      </p:sp>
      <p:sp>
        <p:nvSpPr>
          <p:cNvPr id="3" name="TextBox 2"/>
          <p:cNvSpPr txBox="1"/>
          <p:nvPr/>
        </p:nvSpPr>
        <p:spPr>
          <a:xfrm>
            <a:off x="1106395" y="1228711"/>
            <a:ext cx="10069605" cy="36933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dirty="0">
                <a:solidFill>
                  <a:srgbClr val="002060"/>
                </a:solidFill>
              </a:rPr>
              <a:t>Analyses found </a:t>
            </a:r>
            <a:r>
              <a:rPr lang="en-US" b="1" dirty="0">
                <a:solidFill>
                  <a:srgbClr val="002060"/>
                </a:solidFill>
              </a:rPr>
              <a:t>significant differences </a:t>
            </a:r>
            <a:r>
              <a:rPr lang="en-US" dirty="0">
                <a:solidFill>
                  <a:srgbClr val="002060"/>
                </a:solidFill>
              </a:rPr>
              <a:t>by community type for </a:t>
            </a:r>
            <a:r>
              <a:rPr lang="en-US" dirty="0" smtClean="0">
                <a:solidFill>
                  <a:srgbClr val="002060"/>
                </a:solidFill>
              </a:rPr>
              <a:t>activities </a:t>
            </a:r>
            <a:r>
              <a:rPr lang="en-US" b="1" dirty="0" smtClean="0">
                <a:solidFill>
                  <a:srgbClr val="002060"/>
                </a:solidFill>
              </a:rPr>
              <a:t>except</a:t>
            </a:r>
            <a:r>
              <a:rPr lang="en-US" dirty="0" smtClean="0">
                <a:solidFill>
                  <a:srgbClr val="002060"/>
                </a:solidFill>
              </a:rPr>
              <a:t> data collection. </a:t>
            </a:r>
            <a:endParaRPr lang="en-US" dirty="0">
              <a:solidFill>
                <a:srgbClr val="002060"/>
              </a:solidFill>
            </a:endParaRPr>
          </a:p>
        </p:txBody>
      </p:sp>
    </p:spTree>
    <p:extLst>
      <p:ext uri="{BB962C8B-B14F-4D97-AF65-F5344CB8AC3E}">
        <p14:creationId xmlns:p14="http://schemas.microsoft.com/office/powerpoint/2010/main" val="1626712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080"/>
            <a:ext cx="10515600" cy="762000"/>
          </a:xfrm>
        </p:spPr>
        <p:txBody>
          <a:bodyPr>
            <a:normAutofit fontScale="90000"/>
          </a:bodyPr>
          <a:lstStyle/>
          <a:p>
            <a:pPr algn="ctr"/>
            <a:r>
              <a:rPr lang="en-US" sz="2800" dirty="0" smtClean="0">
                <a:solidFill>
                  <a:srgbClr val="002060"/>
                </a:solidFill>
                <a:effectLst>
                  <a:outerShdw blurRad="38100" dist="38100" dir="2700000" algn="tl">
                    <a:srgbClr val="000000">
                      <a:alpha val="43137"/>
                    </a:srgbClr>
                  </a:outerShdw>
                </a:effectLst>
                <a:latin typeface="+mn-lt"/>
              </a:rPr>
              <a:t>Key Informant Ratings of the Community Stage of Readiness </a:t>
            </a:r>
            <a:br>
              <a:rPr lang="en-US" sz="2800" dirty="0" smtClean="0">
                <a:solidFill>
                  <a:srgbClr val="002060"/>
                </a:solidFill>
                <a:effectLst>
                  <a:outerShdw blurRad="38100" dist="38100" dir="2700000" algn="tl">
                    <a:srgbClr val="000000">
                      <a:alpha val="43137"/>
                    </a:srgbClr>
                  </a:outerShdw>
                </a:effectLst>
                <a:latin typeface="+mn-lt"/>
              </a:rPr>
            </a:br>
            <a:r>
              <a:rPr lang="en-US" sz="2800" dirty="0" smtClean="0">
                <a:solidFill>
                  <a:srgbClr val="002060"/>
                </a:solidFill>
                <a:effectLst>
                  <a:outerShdw blurRad="38100" dist="38100" dir="2700000" algn="tl">
                    <a:srgbClr val="000000">
                      <a:alpha val="43137"/>
                    </a:srgbClr>
                  </a:outerShdw>
                </a:effectLst>
                <a:latin typeface="+mn-lt"/>
              </a:rPr>
              <a:t>for Mental Health Promotion :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nvPr>
        </p:nvGraphicFramePr>
        <p:xfrm>
          <a:off x="396240" y="940899"/>
          <a:ext cx="11338560" cy="5680140"/>
        </p:xfrm>
        <a:graphic>
          <a:graphicData uri="http://schemas.openxmlformats.org/drawingml/2006/table">
            <a:tbl>
              <a:tblPr firstRow="1" bandRow="1">
                <a:tableStyleId>{5C22544A-7EE6-4342-B048-85BDC9FD1C3A}</a:tableStyleId>
              </a:tblPr>
              <a:tblGrid>
                <a:gridCol w="10284723">
                  <a:extLst>
                    <a:ext uri="{9D8B030D-6E8A-4147-A177-3AD203B41FA5}">
                      <a16:colId xmlns:a16="http://schemas.microsoft.com/office/drawing/2014/main" val="2292344864"/>
                    </a:ext>
                  </a:extLst>
                </a:gridCol>
                <a:gridCol w="1053837">
                  <a:extLst>
                    <a:ext uri="{9D8B030D-6E8A-4147-A177-3AD203B41FA5}">
                      <a16:colId xmlns:a16="http://schemas.microsoft.com/office/drawing/2014/main" val="3233150570"/>
                    </a:ext>
                  </a:extLst>
                </a:gridCol>
              </a:tblGrid>
              <a:tr h="652449">
                <a:tc>
                  <a:txBody>
                    <a:bodyPr/>
                    <a:lstStyle/>
                    <a:p>
                      <a:r>
                        <a:rPr lang="en-US" dirty="0"/>
                        <a:t>Community Stage of Readiness for </a:t>
                      </a:r>
                      <a:r>
                        <a:rPr lang="en-US" dirty="0" smtClean="0"/>
                        <a:t>Mental Health</a:t>
                      </a:r>
                      <a:r>
                        <a:rPr lang="en-US" baseline="0" dirty="0" smtClean="0"/>
                        <a:t> Promotion</a:t>
                      </a:r>
                      <a:r>
                        <a:rPr lang="en-US" dirty="0" smtClean="0"/>
                        <a:t>: </a:t>
                      </a:r>
                      <a:r>
                        <a:rPr lang="en-US" dirty="0"/>
                        <a:t>Connecticut (</a:t>
                      </a:r>
                      <a:r>
                        <a:rPr lang="en-US" dirty="0" smtClean="0"/>
                        <a:t>n=</a:t>
                      </a:r>
                      <a:r>
                        <a:rPr lang="en-US" sz="1800" b="1" kern="1200" dirty="0" smtClean="0">
                          <a:solidFill>
                            <a:schemeClr val="lt1"/>
                          </a:solidFill>
                          <a:latin typeface="+mn-lt"/>
                          <a:ea typeface="+mn-ea"/>
                          <a:cs typeface="+mn-cs"/>
                        </a:rPr>
                        <a:t>895</a:t>
                      </a:r>
                      <a:r>
                        <a:rPr lang="en-US" dirty="0" smtClean="0"/>
                        <a:t>)</a:t>
                      </a:r>
                      <a:endParaRPr lang="en-US" dirty="0"/>
                    </a:p>
                  </a:txBody>
                  <a:tcPr anchor="ctr"/>
                </a:tc>
                <a:tc>
                  <a:txBody>
                    <a:bodyPr/>
                    <a:lstStyle/>
                    <a:p>
                      <a:pPr marL="0" indent="0">
                        <a:tabLst>
                          <a:tab pos="452438" algn="l"/>
                        </a:tabLst>
                      </a:pPr>
                      <a:r>
                        <a:rPr lang="en-US" dirty="0"/>
                        <a:t>Percent</a:t>
                      </a:r>
                    </a:p>
                  </a:txBody>
                  <a:tcPr anchor="ctr"/>
                </a:tc>
                <a:extLst>
                  <a:ext uri="{0D108BD9-81ED-4DB2-BD59-A6C34878D82A}">
                    <a16:rowId xmlns:a16="http://schemas.microsoft.com/office/drawing/2014/main" val="1238025605"/>
                  </a:ext>
                </a:extLst>
              </a:tr>
              <a:tr h="391534">
                <a:tc>
                  <a:txBody>
                    <a:bodyPr/>
                    <a:lstStyle/>
                    <a:p>
                      <a:r>
                        <a:rPr lang="en-US" sz="1200" b="1" kern="1200" dirty="0">
                          <a:solidFill>
                            <a:srgbClr val="002060"/>
                          </a:solidFill>
                          <a:effectLst/>
                        </a:rPr>
                        <a:t>1 - This town/city is unsupportive of those with mental health issues.</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600" b="1" kern="1200" dirty="0" smtClean="0">
                          <a:solidFill>
                            <a:srgbClr val="002060"/>
                          </a:solidFill>
                          <a:effectLst/>
                          <a:latin typeface="+mn-lt"/>
                          <a:ea typeface="+mn-ea"/>
                          <a:cs typeface="+mn-cs"/>
                        </a:rPr>
                        <a:t>.9</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91534">
                <a:tc>
                  <a:txBody>
                    <a:bodyPr/>
                    <a:lstStyle/>
                    <a:p>
                      <a:r>
                        <a:rPr lang="en-US" sz="1200" b="1" kern="1200" dirty="0">
                          <a:solidFill>
                            <a:srgbClr val="002060"/>
                          </a:solidFill>
                          <a:effectLst/>
                        </a:rPr>
                        <a:t>2 - This town/city has little or no recognition of the community’s concern about mental health.</a:t>
                      </a:r>
                    </a:p>
                  </a:txBody>
                  <a:tcPr anchor="ctr"/>
                </a:tc>
                <a:tc>
                  <a:txBody>
                    <a:bodyPr/>
                    <a:lstStyle/>
                    <a:p>
                      <a:pPr algn="ctr"/>
                      <a:r>
                        <a:rPr lang="en-US" sz="1600" b="1" kern="1200" dirty="0" smtClean="0">
                          <a:solidFill>
                            <a:srgbClr val="002060"/>
                          </a:solidFill>
                          <a:effectLst/>
                          <a:latin typeface="+mn-lt"/>
                          <a:ea typeface="+mn-ea"/>
                          <a:cs typeface="+mn-cs"/>
                        </a:rPr>
                        <a:t>5.7</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559332">
                <a:tc>
                  <a:txBody>
                    <a:bodyPr/>
                    <a:lstStyle/>
                    <a:p>
                      <a:r>
                        <a:rPr lang="en-US" sz="1200" b="1" kern="1200" dirty="0">
                          <a:solidFill>
                            <a:srgbClr val="002060"/>
                          </a:solidFill>
                          <a:effectLst/>
                        </a:rPr>
                        <a:t>3 - This town/city believes that mental health concerns impact the community, but awareness of the issue is only linked to one or two situations involving mental health.</a:t>
                      </a:r>
                      <a:endParaRPr lang="en-US" sz="1200" b="1" dirty="0">
                        <a:solidFill>
                          <a:srgbClr val="002060"/>
                        </a:solidFill>
                      </a:endParaRPr>
                    </a:p>
                  </a:txBody>
                  <a:tcPr anchor="ctr"/>
                </a:tc>
                <a:tc>
                  <a:txBody>
                    <a:bodyPr/>
                    <a:lstStyle/>
                    <a:p>
                      <a:pPr algn="ctr"/>
                      <a:r>
                        <a:rPr lang="en-US" sz="1600" b="1" kern="1200" dirty="0" smtClean="0">
                          <a:solidFill>
                            <a:srgbClr val="002060"/>
                          </a:solidFill>
                          <a:effectLst/>
                          <a:latin typeface="+mn-lt"/>
                          <a:ea typeface="+mn-ea"/>
                          <a:cs typeface="+mn-cs"/>
                        </a:rPr>
                        <a:t>13.4</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5593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rPr>
                        <a:t>4 - This town/city recognizes the mental health concerns of the community and leaders on the issue are identifiable, but little planning has been done to address problems and risk factors.</a:t>
                      </a:r>
                    </a:p>
                  </a:txBody>
                  <a:tcPr anchor="ctr"/>
                </a:tc>
                <a:tc>
                  <a:txBody>
                    <a:bodyPr/>
                    <a:lstStyle/>
                    <a:p>
                      <a:pPr algn="ctr"/>
                      <a:r>
                        <a:rPr lang="en-US" sz="1600" b="1" kern="1200" dirty="0" smtClean="0">
                          <a:solidFill>
                            <a:srgbClr val="002060"/>
                          </a:solidFill>
                          <a:effectLst/>
                          <a:latin typeface="+mn-lt"/>
                          <a:ea typeface="+mn-ea"/>
                          <a:cs typeface="+mn-cs"/>
                        </a:rPr>
                        <a:t>31.8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506765">
                <a:tc>
                  <a:txBody>
                    <a:bodyPr/>
                    <a:lstStyle/>
                    <a:p>
                      <a:r>
                        <a:rPr lang="en-US" sz="1800" b="1" kern="1200" dirty="0">
                          <a:solidFill>
                            <a:srgbClr val="002060"/>
                          </a:solidFill>
                          <a:effectLst/>
                        </a:rPr>
                        <a:t>5 - This town/city is planning for mental health promotion programs and focuses on practical details, including seeking funds for awareness efforts.</a:t>
                      </a:r>
                    </a:p>
                  </a:txBody>
                  <a:tcPr anchor="ctr"/>
                </a:tc>
                <a:tc>
                  <a:txBody>
                    <a:bodyPr/>
                    <a:lstStyle/>
                    <a:p>
                      <a:pPr algn="ctr"/>
                      <a:r>
                        <a:rPr lang="en-US" sz="1600" b="1" kern="1200" dirty="0" smtClean="0">
                          <a:solidFill>
                            <a:srgbClr val="002060"/>
                          </a:solidFill>
                          <a:effectLst/>
                          <a:latin typeface="+mn-lt"/>
                          <a:ea typeface="+mn-ea"/>
                          <a:cs typeface="+mn-cs"/>
                        </a:rPr>
                        <a:t>19.8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391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mental health promotion program and there is great enthusiasm for the initiative as it begins.</a:t>
                      </a:r>
                    </a:p>
                  </a:txBody>
                  <a:tcPr anchor="ctr"/>
                </a:tc>
                <a:tc>
                  <a:txBody>
                    <a:bodyPr/>
                    <a:lstStyle/>
                    <a:p>
                      <a:pPr algn="ctr"/>
                      <a:r>
                        <a:rPr lang="en-US" sz="1600" b="1" kern="1200" dirty="0">
                          <a:solidFill>
                            <a:srgbClr val="002060"/>
                          </a:solidFill>
                          <a:effectLst/>
                          <a:latin typeface="+mn-lt"/>
                          <a:ea typeface="+mn-ea"/>
                          <a:cs typeface="+mn-cs"/>
                        </a:rPr>
                        <a:t>7</a:t>
                      </a:r>
                      <a:r>
                        <a:rPr lang="en-US" sz="1600" b="1" kern="1200" dirty="0" smtClean="0">
                          <a:solidFill>
                            <a:srgbClr val="002060"/>
                          </a:solidFill>
                          <a:effectLst/>
                          <a:latin typeface="+mn-lt"/>
                          <a:ea typeface="+mn-ea"/>
                          <a:cs typeface="+mn-cs"/>
                        </a:rPr>
                        <a:t>.0</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391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mental health promotion program is running with financial support and trained staff</a:t>
                      </a:r>
                      <a:r>
                        <a:rPr lang="en-US" sz="1200" b="1" kern="1200" dirty="0" smtClean="0">
                          <a:solidFill>
                            <a:srgbClr val="002060"/>
                          </a:solidFill>
                          <a:effectLst/>
                        </a:rPr>
                        <a:t>.</a:t>
                      </a:r>
                      <a:endParaRPr lang="en-US" sz="1200" b="1" kern="1200" dirty="0">
                        <a:solidFill>
                          <a:srgbClr val="002060"/>
                        </a:solidFill>
                        <a:effectLst/>
                        <a:latin typeface="+mn-lt"/>
                        <a:ea typeface="+mn-ea"/>
                        <a:cs typeface="+mn-cs"/>
                      </a:endParaRPr>
                    </a:p>
                  </a:txBody>
                  <a:tcPr anchor="ctr"/>
                </a:tc>
                <a:tc>
                  <a:txBody>
                    <a:bodyPr/>
                    <a:lstStyle/>
                    <a:p>
                      <a:pPr algn="ctr"/>
                      <a:r>
                        <a:rPr lang="en-US" sz="1600" b="1" kern="1200" dirty="0" smtClean="0">
                          <a:solidFill>
                            <a:srgbClr val="002060"/>
                          </a:solidFill>
                          <a:effectLst/>
                          <a:latin typeface="+mn-lt"/>
                          <a:ea typeface="+mn-ea"/>
                          <a:cs typeface="+mn-cs"/>
                        </a:rPr>
                        <a:t>7.8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559332">
                <a:tc>
                  <a:txBody>
                    <a:bodyPr/>
                    <a:lstStyle/>
                    <a:p>
                      <a:r>
                        <a:rPr lang="en-US" sz="1200" b="1" kern="1200" dirty="0">
                          <a:solidFill>
                            <a:srgbClr val="002060"/>
                          </a:solidFill>
                          <a:effectLst/>
                        </a:rPr>
                        <a:t>8 - This town/city views standard mental health promotion programs as valuable, new programs are being developed to reach out to at-risk populations and there is ongoing sophisticated evaluation of current efforts.</a:t>
                      </a:r>
                    </a:p>
                  </a:txBody>
                  <a:tcPr anchor="ctr"/>
                </a:tc>
                <a:tc>
                  <a:txBody>
                    <a:bodyPr/>
                    <a:lstStyle/>
                    <a:p>
                      <a:pPr algn="ctr"/>
                      <a:r>
                        <a:rPr lang="en-US" sz="1600" b="1" kern="1200" dirty="0" smtClean="0">
                          <a:solidFill>
                            <a:srgbClr val="002060"/>
                          </a:solidFill>
                          <a:effectLst/>
                          <a:latin typeface="+mn-lt"/>
                          <a:ea typeface="+mn-ea"/>
                          <a:cs typeface="+mn-cs"/>
                        </a:rPr>
                        <a:t>8.9</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5593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mental health promotion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lnB w="12700" cap="flat" cmpd="sng" algn="ctr">
                      <a:solidFill>
                        <a:srgbClr val="002060"/>
                      </a:solidFill>
                      <a:prstDash val="solid"/>
                      <a:round/>
                      <a:headEnd type="none" w="med" len="med"/>
                      <a:tailEnd type="none" w="med" len="med"/>
                    </a:lnB>
                  </a:tcPr>
                </a:tc>
                <a:tc>
                  <a:txBody>
                    <a:bodyPr/>
                    <a:lstStyle/>
                    <a:p>
                      <a:pPr algn="ctr"/>
                      <a:r>
                        <a:rPr lang="en-US" sz="1600" b="1" kern="1200" dirty="0" smtClean="0">
                          <a:solidFill>
                            <a:srgbClr val="002060"/>
                          </a:solidFill>
                          <a:effectLst/>
                          <a:latin typeface="+mn-lt"/>
                          <a:ea typeface="+mn-ea"/>
                          <a:cs typeface="+mn-cs"/>
                        </a:rPr>
                        <a:t>4.6</a:t>
                      </a:r>
                      <a:endParaRPr lang="en-US" sz="1600" b="1" kern="1200" dirty="0">
                        <a:solidFill>
                          <a:srgbClr val="002060"/>
                        </a:solidFill>
                        <a:effectLst/>
                        <a:latin typeface="+mn-lt"/>
                        <a:ea typeface="+mn-ea"/>
                        <a:cs typeface="+mn-cs"/>
                      </a:endParaRPr>
                    </a:p>
                  </a:txBody>
                  <a:tcPr marL="47625" marR="47625" marT="0" marB="0"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787173441"/>
                  </a:ext>
                </a:extLst>
              </a:tr>
              <a:tr h="503399">
                <a:tc>
                  <a:txBody>
                    <a:bodyPr/>
                    <a:lstStyle/>
                    <a:p>
                      <a:pPr algn="r"/>
                      <a:r>
                        <a:rPr lang="en-US" sz="1800" b="1" dirty="0">
                          <a:solidFill>
                            <a:srgbClr val="002060"/>
                          </a:solidFill>
                        </a:rPr>
                        <a:t>Mean Stage of Readiness for Connecticut</a:t>
                      </a:r>
                    </a:p>
                  </a:txBody>
                  <a:tcPr anchor="ctr">
                    <a:lnT w="12700" cap="flat" cmpd="sng" algn="ctr">
                      <a:solidFill>
                        <a:srgbClr val="002060"/>
                      </a:solidFill>
                      <a:prstDash val="solid"/>
                      <a:round/>
                      <a:headEnd type="none" w="med" len="med"/>
                      <a:tailEnd type="none" w="med" len="med"/>
                    </a:lnT>
                  </a:tcPr>
                </a:tc>
                <a:tc>
                  <a:txBody>
                    <a:bodyPr/>
                    <a:lstStyle/>
                    <a:p>
                      <a:pPr algn="ctr"/>
                      <a:r>
                        <a:rPr lang="en-US" sz="1800" b="1" kern="1200" dirty="0" smtClean="0">
                          <a:solidFill>
                            <a:srgbClr val="002060"/>
                          </a:solidFill>
                          <a:effectLst/>
                          <a:latin typeface="+mn-lt"/>
                          <a:ea typeface="+mn-ea"/>
                          <a:cs typeface="+mn-cs"/>
                        </a:rPr>
                        <a:t>4.88</a:t>
                      </a:r>
                      <a:endParaRPr lang="en-US" sz="1800" b="1" kern="1200" dirty="0">
                        <a:solidFill>
                          <a:srgbClr val="002060"/>
                        </a:solidFill>
                        <a:effectLst/>
                        <a:latin typeface="+mn-lt"/>
                        <a:ea typeface="+mn-ea"/>
                        <a:cs typeface="+mn-cs"/>
                      </a:endParaRPr>
                    </a:p>
                  </a:txBody>
                  <a:tcPr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235955634"/>
                  </a:ext>
                </a:extLst>
              </a:tr>
            </a:tbl>
          </a:graphicData>
        </a:graphic>
      </p:graphicFrame>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08295" y="178899"/>
            <a:ext cx="885997" cy="443402"/>
          </a:xfrm>
          <a:prstGeom prst="rect">
            <a:avLst/>
          </a:prstGeom>
          <a:noFill/>
          <a:ln>
            <a:noFill/>
          </a:ln>
        </p:spPr>
      </p:pic>
    </p:spTree>
    <p:extLst>
      <p:ext uri="{BB962C8B-B14F-4D97-AF65-F5344CB8AC3E}">
        <p14:creationId xmlns:p14="http://schemas.microsoft.com/office/powerpoint/2010/main" val="1185493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920" y="178899"/>
            <a:ext cx="10769600" cy="739945"/>
          </a:xfrm>
        </p:spPr>
        <p:txBody>
          <a:bodyPr>
            <a:normAutofit fontScale="90000"/>
          </a:bodyPr>
          <a:lstStyle/>
          <a:p>
            <a:pPr algn="ctr"/>
            <a:r>
              <a:rPr lang="en-US" sz="3200" dirty="0">
                <a:solidFill>
                  <a:srgbClr val="002060"/>
                </a:solidFill>
                <a:effectLst>
                  <a:outerShdw blurRad="38100" dist="38100" dir="2700000" algn="tl">
                    <a:srgbClr val="000000">
                      <a:alpha val="43137"/>
                    </a:srgbClr>
                  </a:outerShdw>
                </a:effectLst>
                <a:latin typeface="+mn-lt"/>
              </a:rPr>
              <a:t>Key Informant Ratings of the Community Stage of Readiness </a:t>
            </a:r>
            <a:br>
              <a:rPr lang="en-US" sz="3200" dirty="0">
                <a:solidFill>
                  <a:srgbClr val="002060"/>
                </a:solidFill>
                <a:effectLst>
                  <a:outerShdw blurRad="38100" dist="38100" dir="2700000" algn="tl">
                    <a:srgbClr val="000000">
                      <a:alpha val="43137"/>
                    </a:srgbClr>
                  </a:outerShdw>
                </a:effectLst>
                <a:latin typeface="+mn-lt"/>
              </a:rPr>
            </a:br>
            <a:r>
              <a:rPr lang="en-US" sz="3200" dirty="0">
                <a:solidFill>
                  <a:srgbClr val="002060"/>
                </a:solidFill>
                <a:effectLst>
                  <a:outerShdw blurRad="38100" dist="38100" dir="2700000" algn="tl">
                    <a:srgbClr val="000000">
                      <a:alpha val="43137"/>
                    </a:srgbClr>
                  </a:outerShdw>
                </a:effectLst>
                <a:latin typeface="+mn-lt"/>
              </a:rPr>
              <a:t>for Mental Health </a:t>
            </a:r>
            <a:r>
              <a:rPr lang="en-US" sz="3200" dirty="0" smtClean="0">
                <a:solidFill>
                  <a:srgbClr val="002060"/>
                </a:solidFill>
                <a:effectLst>
                  <a:outerShdw blurRad="38100" dist="38100" dir="2700000" algn="tl">
                    <a:srgbClr val="000000">
                      <a:alpha val="43137"/>
                    </a:srgbClr>
                  </a:outerShdw>
                </a:effectLst>
                <a:latin typeface="+mn-lt"/>
              </a:rPr>
              <a:t>Promotion, by Community Type:  </a:t>
            </a:r>
            <a:r>
              <a:rPr lang="en-US" sz="3200" dirty="0">
                <a:solidFill>
                  <a:srgbClr val="002060"/>
                </a:solidFill>
                <a:effectLst>
                  <a:outerShdw blurRad="38100" dist="38100" dir="2700000" algn="tl">
                    <a:srgbClr val="000000">
                      <a:alpha val="43137"/>
                    </a:srgbClr>
                  </a:outerShdw>
                </a:effectLst>
                <a:latin typeface="+mn-lt"/>
              </a:rPr>
              <a:t>CRS, 2020</a:t>
            </a:r>
            <a:endParaRPr lang="en-US" sz="3200" dirty="0">
              <a:latin typeface="+mn-lt"/>
            </a:endParaRPr>
          </a:p>
        </p:txBody>
      </p:sp>
      <p:graphicFrame>
        <p:nvGraphicFramePr>
          <p:cNvPr id="8" name="Content Placeholder 7"/>
          <p:cNvGraphicFramePr>
            <a:graphicFrameLocks noGrp="1"/>
          </p:cNvGraphicFramePr>
          <p:nvPr>
            <p:ph idx="1"/>
            <p:extLst/>
          </p:nvPr>
        </p:nvGraphicFramePr>
        <p:xfrm>
          <a:off x="993345" y="1757679"/>
          <a:ext cx="10515600" cy="459867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C498F3E6-B2A2-406B-BC31-11B5CF379E26}" type="slidenum">
              <a:rPr lang="en-US" smtClean="0"/>
              <a:t>19</a:t>
            </a:fld>
            <a:endParaRPr lang="en-US" dirty="0"/>
          </a:p>
        </p:txBody>
      </p:sp>
      <p:pic>
        <p:nvPicPr>
          <p:cNvPr id="5" name="Picture 4" descr="CPES logo final 022818"/>
          <p:cNvPicPr>
            <a:picLocks noChangeAspect="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1023599" y="178899"/>
            <a:ext cx="970693" cy="485788"/>
          </a:xfrm>
          <a:prstGeom prst="rect">
            <a:avLst/>
          </a:prstGeom>
          <a:noFill/>
          <a:ln>
            <a:noFill/>
          </a:ln>
        </p:spPr>
      </p:pic>
      <p:sp>
        <p:nvSpPr>
          <p:cNvPr id="3" name="TextBox 2"/>
          <p:cNvSpPr txBox="1"/>
          <p:nvPr/>
        </p:nvSpPr>
        <p:spPr>
          <a:xfrm>
            <a:off x="1966165" y="1886396"/>
            <a:ext cx="8569960" cy="646331"/>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dirty="0" smtClean="0">
                <a:solidFill>
                  <a:srgbClr val="002060"/>
                </a:solidFill>
              </a:rPr>
              <a:t>*</a:t>
            </a:r>
            <a:r>
              <a:rPr lang="en-US" b="1" dirty="0" smtClean="0">
                <a:solidFill>
                  <a:srgbClr val="002060"/>
                </a:solidFill>
              </a:rPr>
              <a:t>Urban Periphery </a:t>
            </a:r>
            <a:r>
              <a:rPr lang="en-US" dirty="0" smtClean="0">
                <a:solidFill>
                  <a:srgbClr val="002060"/>
                </a:solidFill>
              </a:rPr>
              <a:t>communities rank </a:t>
            </a:r>
            <a:r>
              <a:rPr lang="en-US" b="1" dirty="0" smtClean="0">
                <a:solidFill>
                  <a:srgbClr val="002060"/>
                </a:solidFill>
              </a:rPr>
              <a:t>significantly higher </a:t>
            </a:r>
            <a:r>
              <a:rPr lang="en-US" dirty="0" smtClean="0">
                <a:solidFill>
                  <a:srgbClr val="002060"/>
                </a:solidFill>
              </a:rPr>
              <a:t>than Urban Core, Suburban, and Rural, F=10.770, p=.000</a:t>
            </a:r>
            <a:endParaRPr lang="en-US" dirty="0">
              <a:solidFill>
                <a:srgbClr val="002060"/>
              </a:solidFill>
            </a:endParaRPr>
          </a:p>
        </p:txBody>
      </p:sp>
    </p:spTree>
    <p:extLst>
      <p:ext uri="{BB962C8B-B14F-4D97-AF65-F5344CB8AC3E}">
        <p14:creationId xmlns:p14="http://schemas.microsoft.com/office/powerpoint/2010/main" val="70780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43" y="137941"/>
            <a:ext cx="10168597" cy="609600"/>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What is the Community Readiness Survey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90843" y="863599"/>
            <a:ext cx="11057206" cy="5857875"/>
          </a:xfrm>
        </p:spPr>
        <p:txBody>
          <a:bodyPr>
            <a:normAutofit fontScale="92500" lnSpcReduction="10000"/>
          </a:bodyPr>
          <a:lstStyle/>
          <a:p>
            <a:r>
              <a:rPr lang="en-US" dirty="0" smtClean="0">
                <a:solidFill>
                  <a:srgbClr val="002060"/>
                </a:solidFill>
              </a:rPr>
              <a:t>A biennial key informant survey, conducted since 2006, to assess       community-level </a:t>
            </a:r>
            <a:r>
              <a:rPr lang="en-US" b="1" dirty="0" smtClean="0">
                <a:solidFill>
                  <a:srgbClr val="002060"/>
                </a:solidFill>
              </a:rPr>
              <a:t>attitudes, capacity</a:t>
            </a:r>
            <a:r>
              <a:rPr lang="en-US" dirty="0" smtClean="0">
                <a:solidFill>
                  <a:srgbClr val="002060"/>
                </a:solidFill>
              </a:rPr>
              <a:t>, and </a:t>
            </a:r>
            <a:r>
              <a:rPr lang="en-US" b="1" dirty="0" smtClean="0">
                <a:solidFill>
                  <a:srgbClr val="002060"/>
                </a:solidFill>
              </a:rPr>
              <a:t>readiness</a:t>
            </a:r>
            <a:r>
              <a:rPr lang="en-US" dirty="0" smtClean="0">
                <a:solidFill>
                  <a:srgbClr val="002060"/>
                </a:solidFill>
              </a:rPr>
              <a:t> to implement prevention/health promotion activities relevant to behavioral health;</a:t>
            </a:r>
          </a:p>
          <a:p>
            <a:pPr marL="0" indent="0">
              <a:buNone/>
            </a:pPr>
            <a:endParaRPr lang="en-US" dirty="0" smtClean="0">
              <a:solidFill>
                <a:srgbClr val="002060"/>
              </a:solidFill>
            </a:endParaRPr>
          </a:p>
          <a:p>
            <a:r>
              <a:rPr lang="en-US" dirty="0" smtClean="0">
                <a:solidFill>
                  <a:srgbClr val="002060"/>
                </a:solidFill>
              </a:rPr>
              <a:t>A joint </a:t>
            </a:r>
            <a:r>
              <a:rPr lang="en-US" dirty="0">
                <a:solidFill>
                  <a:srgbClr val="002060"/>
                </a:solidFill>
              </a:rPr>
              <a:t>collaboration between the Connecticut Department of </a:t>
            </a:r>
            <a:r>
              <a:rPr lang="en-US" dirty="0" smtClean="0">
                <a:solidFill>
                  <a:srgbClr val="002060"/>
                </a:solidFill>
              </a:rPr>
              <a:t>Mental </a:t>
            </a:r>
            <a:r>
              <a:rPr lang="en-US" dirty="0">
                <a:solidFill>
                  <a:srgbClr val="002060"/>
                </a:solidFill>
              </a:rPr>
              <a:t>Health and Addiction Services (DMHAS), the </a:t>
            </a:r>
            <a:r>
              <a:rPr lang="en-US" dirty="0" smtClean="0">
                <a:solidFill>
                  <a:srgbClr val="002060"/>
                </a:solidFill>
              </a:rPr>
              <a:t>Regional Behavioral Health Action Organizations or RBHAOs (formerly the Regional Action Councils/RACs), </a:t>
            </a:r>
            <a:r>
              <a:rPr lang="en-US" dirty="0">
                <a:solidFill>
                  <a:srgbClr val="002060"/>
                </a:solidFill>
              </a:rPr>
              <a:t>the University of Connecticut Department of </a:t>
            </a:r>
            <a:r>
              <a:rPr lang="en-US" dirty="0" smtClean="0">
                <a:solidFill>
                  <a:srgbClr val="002060"/>
                </a:solidFill>
              </a:rPr>
              <a:t>Public Health Sciences, </a:t>
            </a:r>
            <a:r>
              <a:rPr lang="en-US" dirty="0">
                <a:solidFill>
                  <a:srgbClr val="002060"/>
                </a:solidFill>
              </a:rPr>
              <a:t>Wheeler </a:t>
            </a:r>
            <a:r>
              <a:rPr lang="en-US" dirty="0" smtClean="0">
                <a:solidFill>
                  <a:srgbClr val="002060"/>
                </a:solidFill>
              </a:rPr>
              <a:t>Clinic, </a:t>
            </a:r>
            <a:r>
              <a:rPr lang="en-US" dirty="0">
                <a:solidFill>
                  <a:srgbClr val="002060"/>
                </a:solidFill>
              </a:rPr>
              <a:t>and the Connecticut </a:t>
            </a:r>
            <a:r>
              <a:rPr lang="en-US" dirty="0" smtClean="0">
                <a:solidFill>
                  <a:srgbClr val="002060"/>
                </a:solidFill>
              </a:rPr>
              <a:t>Clearinghouse;</a:t>
            </a:r>
          </a:p>
          <a:p>
            <a:pPr marL="0" indent="0">
              <a:buNone/>
            </a:pPr>
            <a:endParaRPr lang="en-US" dirty="0" smtClean="0">
              <a:solidFill>
                <a:srgbClr val="002060"/>
              </a:solidFill>
            </a:endParaRPr>
          </a:p>
          <a:p>
            <a:r>
              <a:rPr lang="en-US" dirty="0" smtClean="0">
                <a:solidFill>
                  <a:srgbClr val="002060"/>
                </a:solidFill>
              </a:rPr>
              <a:t>Key informants identified regionally by the RBHAOs, with personalized outreach conducted by RBHAOs and DMHAS prevention partners;</a:t>
            </a:r>
          </a:p>
          <a:p>
            <a:pPr marL="0" indent="0">
              <a:buNone/>
            </a:pPr>
            <a:endParaRPr lang="en-US" dirty="0" smtClean="0">
              <a:solidFill>
                <a:srgbClr val="002060"/>
              </a:solidFill>
            </a:endParaRPr>
          </a:p>
          <a:p>
            <a:r>
              <a:rPr lang="en-US" dirty="0" smtClean="0">
                <a:solidFill>
                  <a:srgbClr val="002060"/>
                </a:solidFill>
              </a:rPr>
              <a:t>Results at the state and regional levels are used to </a:t>
            </a:r>
            <a:r>
              <a:rPr lang="en-US" b="1" dirty="0" smtClean="0">
                <a:solidFill>
                  <a:srgbClr val="002060"/>
                </a:solidFill>
              </a:rPr>
              <a:t>inform planning</a:t>
            </a:r>
            <a:r>
              <a:rPr lang="en-US" dirty="0" smtClean="0">
                <a:solidFill>
                  <a:srgbClr val="002060"/>
                </a:solidFill>
              </a:rPr>
              <a:t>,      </a:t>
            </a:r>
            <a:r>
              <a:rPr lang="en-US" b="1" dirty="0" smtClean="0">
                <a:solidFill>
                  <a:srgbClr val="002060"/>
                </a:solidFill>
              </a:rPr>
              <a:t>leverage resources</a:t>
            </a:r>
            <a:r>
              <a:rPr lang="en-US" dirty="0" smtClean="0">
                <a:solidFill>
                  <a:srgbClr val="002060"/>
                </a:solidFill>
              </a:rPr>
              <a:t>, and </a:t>
            </a:r>
            <a:r>
              <a:rPr lang="en-US" b="1" dirty="0" smtClean="0">
                <a:solidFill>
                  <a:srgbClr val="002060"/>
                </a:solidFill>
              </a:rPr>
              <a:t>inform ongoing prevention efforts</a:t>
            </a:r>
            <a:r>
              <a:rPr lang="en-US" dirty="0" smtClean="0">
                <a:solidFill>
                  <a:srgbClr val="002060"/>
                </a:solidFill>
              </a:rPr>
              <a:t>.</a:t>
            </a:r>
          </a:p>
        </p:txBody>
      </p:sp>
      <p:sp>
        <p:nvSpPr>
          <p:cNvPr id="4" name="Slide Number Placeholder 3"/>
          <p:cNvSpPr>
            <a:spLocks noGrp="1"/>
          </p:cNvSpPr>
          <p:nvPr>
            <p:ph type="sldNum" sz="quarter" idx="12"/>
          </p:nvPr>
        </p:nvSpPr>
        <p:spPr/>
        <p:txBody>
          <a:bodyPr/>
          <a:lstStyle/>
          <a:p>
            <a:fld id="{C498F3E6-B2A2-406B-BC31-11B5CF379E26}" type="slidenum">
              <a:rPr lang="en-US" smtClean="0"/>
              <a:t>2</a:t>
            </a:fld>
            <a:endParaRPr lang="en-US"/>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135349" y="137941"/>
            <a:ext cx="885954" cy="471659"/>
          </a:xfrm>
          <a:prstGeom prst="rect">
            <a:avLst/>
          </a:prstGeom>
        </p:spPr>
      </p:pic>
    </p:spTree>
    <p:extLst>
      <p:ext uri="{BB962C8B-B14F-4D97-AF65-F5344CB8AC3E}">
        <p14:creationId xmlns:p14="http://schemas.microsoft.com/office/powerpoint/2010/main" val="30352528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41"/>
            <a:ext cx="10515600" cy="46834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mn-lt"/>
              </a:rPr>
              <a:t>Conclusions</a:t>
            </a:r>
            <a:endParaRPr lang="en-US" sz="36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770282" y="924339"/>
            <a:ext cx="10651436" cy="5319026"/>
          </a:xfrm>
        </p:spPr>
        <p:txBody>
          <a:bodyPr>
            <a:noAutofit/>
          </a:bodyPr>
          <a:lstStyle/>
          <a:p>
            <a:r>
              <a:rPr lang="en-US" sz="2400" dirty="0" smtClean="0">
                <a:solidFill>
                  <a:srgbClr val="002060"/>
                </a:solidFill>
              </a:rPr>
              <a:t>Statewide, anxiety and depression are the mental health issues of greatest community concern according to key informants, with shifts from anxiety to depression as age group increases.</a:t>
            </a:r>
          </a:p>
          <a:p>
            <a:r>
              <a:rPr lang="en-US" sz="2400" dirty="0" smtClean="0">
                <a:solidFill>
                  <a:srgbClr val="002060"/>
                </a:solidFill>
              </a:rPr>
              <a:t>Connecticut’s community readiness is situated between identification/recognition of the </a:t>
            </a:r>
            <a:r>
              <a:rPr lang="en-US" sz="2400" dirty="0">
                <a:solidFill>
                  <a:srgbClr val="002060"/>
                </a:solidFill>
              </a:rPr>
              <a:t>mental health concerns of the community and </a:t>
            </a:r>
            <a:r>
              <a:rPr lang="en-US" sz="2400" dirty="0" smtClean="0">
                <a:solidFill>
                  <a:srgbClr val="002060"/>
                </a:solidFill>
              </a:rPr>
              <a:t>its leaders, and practical, detailed planning, including </a:t>
            </a:r>
            <a:r>
              <a:rPr lang="en-US" sz="2400" dirty="0">
                <a:solidFill>
                  <a:srgbClr val="002060"/>
                </a:solidFill>
              </a:rPr>
              <a:t>seeking funds for awareness efforts</a:t>
            </a:r>
            <a:r>
              <a:rPr lang="en-US" sz="2400" dirty="0" smtClean="0">
                <a:solidFill>
                  <a:srgbClr val="002060"/>
                </a:solidFill>
              </a:rPr>
              <a:t>.</a:t>
            </a:r>
            <a:endParaRPr lang="en-US" sz="2400" dirty="0">
              <a:solidFill>
                <a:srgbClr val="002060"/>
              </a:solidFill>
            </a:endParaRPr>
          </a:p>
          <a:p>
            <a:r>
              <a:rPr lang="en-US" sz="2400" dirty="0">
                <a:solidFill>
                  <a:srgbClr val="002060"/>
                </a:solidFill>
              </a:rPr>
              <a:t>According to the CRS 2020 results, communities differed by type in:</a:t>
            </a:r>
          </a:p>
          <a:p>
            <a:pPr lvl="1"/>
            <a:r>
              <a:rPr lang="en-US" dirty="0">
                <a:solidFill>
                  <a:srgbClr val="002060"/>
                </a:solidFill>
              </a:rPr>
              <a:t>Attitudes/perceptions about mental health and suicide</a:t>
            </a:r>
          </a:p>
          <a:p>
            <a:pPr lvl="1"/>
            <a:r>
              <a:rPr lang="en-US" dirty="0">
                <a:solidFill>
                  <a:srgbClr val="002060"/>
                </a:solidFill>
              </a:rPr>
              <a:t>Perceived barriers/assets</a:t>
            </a:r>
          </a:p>
          <a:p>
            <a:pPr lvl="1"/>
            <a:r>
              <a:rPr lang="en-US" dirty="0">
                <a:solidFill>
                  <a:srgbClr val="002060"/>
                </a:solidFill>
              </a:rPr>
              <a:t>Community readiness to undertake specific behavioral health activities</a:t>
            </a:r>
          </a:p>
          <a:p>
            <a:pPr lvl="1"/>
            <a:r>
              <a:rPr lang="en-US" dirty="0">
                <a:solidFill>
                  <a:srgbClr val="002060"/>
                </a:solidFill>
              </a:rPr>
              <a:t>Perceptions of supports in place in their communities; and</a:t>
            </a:r>
          </a:p>
          <a:p>
            <a:pPr lvl="1"/>
            <a:r>
              <a:rPr lang="en-US" dirty="0">
                <a:solidFill>
                  <a:srgbClr val="002060"/>
                </a:solidFill>
              </a:rPr>
              <a:t>Overall readiness to implement mental health promotion.</a:t>
            </a:r>
          </a:p>
          <a:p>
            <a:r>
              <a:rPr lang="en-US" sz="2400" dirty="0" smtClean="0">
                <a:solidFill>
                  <a:srgbClr val="002060"/>
                </a:solidFill>
              </a:rPr>
              <a:t>Community </a:t>
            </a:r>
            <a:r>
              <a:rPr lang="en-US" sz="2400" dirty="0">
                <a:solidFill>
                  <a:srgbClr val="002060"/>
                </a:solidFill>
              </a:rPr>
              <a:t>type is an </a:t>
            </a:r>
            <a:r>
              <a:rPr lang="en-US" sz="2400" dirty="0" smtClean="0">
                <a:solidFill>
                  <a:srgbClr val="002060"/>
                </a:solidFill>
              </a:rPr>
              <a:t>important factor </a:t>
            </a:r>
            <a:r>
              <a:rPr lang="en-US" sz="2400" dirty="0">
                <a:solidFill>
                  <a:srgbClr val="002060"/>
                </a:solidFill>
              </a:rPr>
              <a:t>in assessment of community readiness and capacity for implementation of mental health promotion and suicide prevention. </a:t>
            </a:r>
            <a:endParaRPr lang="en-US" sz="2400" dirty="0" smtClean="0">
              <a:solidFill>
                <a:srgbClr val="002060"/>
              </a:solidFill>
            </a:endParaRPr>
          </a:p>
        </p:txBody>
      </p:sp>
      <p:sp>
        <p:nvSpPr>
          <p:cNvPr id="4" name="Slide Number Placeholder 3"/>
          <p:cNvSpPr>
            <a:spLocks noGrp="1"/>
          </p:cNvSpPr>
          <p:nvPr>
            <p:ph type="sldNum" sz="quarter" idx="12"/>
          </p:nvPr>
        </p:nvSpPr>
        <p:spPr/>
        <p:txBody>
          <a:bodyPr/>
          <a:lstStyle/>
          <a:p>
            <a:fld id="{C498F3E6-B2A2-406B-BC31-11B5CF379E26}" type="slidenum">
              <a:rPr lang="en-US" smtClean="0"/>
              <a:t>20</a:t>
            </a:fld>
            <a:endParaRPr lang="en-US" dirty="0"/>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353800" y="137941"/>
            <a:ext cx="667503" cy="355361"/>
          </a:xfrm>
          <a:prstGeom prst="rect">
            <a:avLst/>
          </a:prstGeom>
        </p:spPr>
      </p:pic>
    </p:spTree>
    <p:extLst>
      <p:ext uri="{BB962C8B-B14F-4D97-AF65-F5344CB8AC3E}">
        <p14:creationId xmlns:p14="http://schemas.microsoft.com/office/powerpoint/2010/main" val="1935857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41"/>
            <a:ext cx="10515600" cy="46834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mn-lt"/>
              </a:rPr>
              <a:t>Next Steps</a:t>
            </a:r>
            <a:endParaRPr lang="en-US" sz="36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97069" y="721657"/>
            <a:ext cx="11597861" cy="4910366"/>
          </a:xfrm>
        </p:spPr>
        <p:txBody>
          <a:bodyPr>
            <a:noAutofit/>
          </a:bodyPr>
          <a:lstStyle/>
          <a:p>
            <a:pPr lvl="1"/>
            <a:r>
              <a:rPr lang="en-US" sz="2800" dirty="0" smtClean="0">
                <a:solidFill>
                  <a:srgbClr val="002060"/>
                </a:solidFill>
              </a:rPr>
              <a:t>Conduct additional analyses by subgroup to assess factors driving community type differences;</a:t>
            </a:r>
          </a:p>
          <a:p>
            <a:pPr lvl="1"/>
            <a:r>
              <a:rPr lang="en-US" sz="2800" dirty="0" smtClean="0">
                <a:solidFill>
                  <a:srgbClr val="002060"/>
                </a:solidFill>
              </a:rPr>
              <a:t>Create community type readiness and capacity profiles based on CRS 2020 profiles;</a:t>
            </a:r>
          </a:p>
          <a:p>
            <a:pPr lvl="1"/>
            <a:r>
              <a:rPr lang="en-US" sz="2800" dirty="0" smtClean="0">
                <a:solidFill>
                  <a:srgbClr val="002060"/>
                </a:solidFill>
              </a:rPr>
              <a:t>Unpack community type differences with stakeholders to assess validity of these findings in the field;</a:t>
            </a:r>
          </a:p>
          <a:p>
            <a:pPr lvl="1"/>
            <a:r>
              <a:rPr lang="en-US" sz="2800" dirty="0" smtClean="0">
                <a:solidFill>
                  <a:srgbClr val="002060"/>
                </a:solidFill>
              </a:rPr>
              <a:t>Pair CRS 2020 data with other public health data to determine community and contextual factors impacting behavioral health capacity and readiness. </a:t>
            </a:r>
          </a:p>
          <a:p>
            <a:pPr lvl="1"/>
            <a:r>
              <a:rPr lang="en-US" sz="2800" dirty="0" smtClean="0">
                <a:solidFill>
                  <a:srgbClr val="002060"/>
                </a:solidFill>
              </a:rPr>
              <a:t>Conduct 2022 Community Readiness Survey to begin to assess change and document trends in community behavioral health readiness and capacity.</a:t>
            </a:r>
            <a:endParaRPr lang="en-US" sz="2800" dirty="0"/>
          </a:p>
        </p:txBody>
      </p:sp>
      <p:sp>
        <p:nvSpPr>
          <p:cNvPr id="4" name="Slide Number Placeholder 3"/>
          <p:cNvSpPr>
            <a:spLocks noGrp="1"/>
          </p:cNvSpPr>
          <p:nvPr>
            <p:ph type="sldNum" sz="quarter" idx="12"/>
          </p:nvPr>
        </p:nvSpPr>
        <p:spPr/>
        <p:txBody>
          <a:bodyPr/>
          <a:lstStyle/>
          <a:p>
            <a:fld id="{C498F3E6-B2A2-406B-BC31-11B5CF379E26}" type="slidenum">
              <a:rPr lang="en-US" smtClean="0"/>
              <a:t>21</a:t>
            </a:fld>
            <a:endParaRPr lang="en-US" dirty="0"/>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353800" y="137941"/>
            <a:ext cx="667503" cy="355361"/>
          </a:xfrm>
          <a:prstGeom prst="rect">
            <a:avLst/>
          </a:prstGeom>
        </p:spPr>
      </p:pic>
      <p:sp>
        <p:nvSpPr>
          <p:cNvPr id="6" name="Rectangle 5"/>
          <p:cNvSpPr/>
          <p:nvPr/>
        </p:nvSpPr>
        <p:spPr>
          <a:xfrm>
            <a:off x="3047999" y="5486355"/>
            <a:ext cx="6096000" cy="1015663"/>
          </a:xfrm>
          <a:prstGeom prst="rect">
            <a:avLst/>
          </a:prstGeom>
          <a:solidFill>
            <a:schemeClr val="accent4">
              <a:lumMod val="40000"/>
              <a:lumOff val="60000"/>
            </a:schemeClr>
          </a:solidFill>
          <a:effectLst>
            <a:outerShdw blurRad="50800" dist="38100" dir="18900000" algn="bl" rotWithShape="0">
              <a:prstClr val="black">
                <a:alpha val="40000"/>
              </a:prstClr>
            </a:outerShdw>
          </a:effectLst>
        </p:spPr>
        <p:txBody>
          <a:bodyPr>
            <a:spAutoFit/>
          </a:bodyPr>
          <a:lstStyle/>
          <a:p>
            <a:pPr algn="ctr"/>
            <a:r>
              <a:rPr lang="en-US" sz="2000" b="1" dirty="0" smtClean="0">
                <a:solidFill>
                  <a:srgbClr val="002060"/>
                </a:solidFill>
              </a:rPr>
              <a:t>“</a:t>
            </a:r>
            <a:r>
              <a:rPr lang="en-US" sz="2000" b="1" dirty="0">
                <a:solidFill>
                  <a:srgbClr val="002060"/>
                </a:solidFill>
              </a:rPr>
              <a:t>Never doubt that a small group of thoughtful, committed citizens can change the world; indeed, it’s the only thing that ever has.” ~ Margaret Mead </a:t>
            </a:r>
            <a:endParaRPr lang="en-US" sz="2000" b="1" dirty="0" smtClean="0">
              <a:solidFill>
                <a:srgbClr val="002060"/>
              </a:solidFill>
            </a:endParaRPr>
          </a:p>
        </p:txBody>
      </p:sp>
    </p:spTree>
    <p:extLst>
      <p:ext uri="{BB962C8B-B14F-4D97-AF65-F5344CB8AC3E}">
        <p14:creationId xmlns:p14="http://schemas.microsoft.com/office/powerpoint/2010/main" val="1910457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0631" y="1443648"/>
            <a:ext cx="10515600" cy="4136537"/>
          </a:xfrm>
        </p:spPr>
        <p:txBody>
          <a:bodyPr>
            <a:normAutofit fontScale="90000"/>
          </a:bodyPr>
          <a:lstStyle/>
          <a:p>
            <a:pPr algn="ct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For more information, contact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Jennifer Sussman: </a:t>
            </a:r>
            <a:r>
              <a:rPr lang="en-US" b="1" dirty="0" smtClean="0">
                <a:solidFill>
                  <a:srgbClr val="002060"/>
                </a:solidFill>
                <a:effectLst>
                  <a:outerShdw blurRad="38100" dist="38100" dir="2700000" algn="tl">
                    <a:srgbClr val="000000">
                      <a:alpha val="43137"/>
                    </a:srgbClr>
                  </a:outerShdw>
                </a:effectLst>
                <a:hlinkClick r:id="rId2"/>
              </a:rPr>
              <a:t>sussman@uchc.edu</a:t>
            </a: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endParaRPr lang="en-US" b="1" dirty="0">
              <a:solidFill>
                <a:srgbClr val="00206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C498F3E6-B2A2-406B-BC31-11B5CF379E26}" type="slidenum">
              <a:rPr lang="en-US" smtClean="0"/>
              <a:t>22</a:t>
            </a:fld>
            <a:endParaRPr lang="en-US"/>
          </a:p>
        </p:txBody>
      </p:sp>
      <p:pic>
        <p:nvPicPr>
          <p:cNvPr id="4" name="Picture 3">
            <a:extLst>
              <a:ext uri="{FF2B5EF4-FFF2-40B4-BE49-F238E27FC236}">
                <a16:creationId xmlns:a16="http://schemas.microsoft.com/office/drawing/2014/main" id="{2312A1A4-09EF-4294-A26B-1C7ABC91A200}"/>
              </a:ext>
            </a:extLst>
          </p:cNvPr>
          <p:cNvPicPr>
            <a:picLocks noChangeAspect="1"/>
          </p:cNvPicPr>
          <p:nvPr/>
        </p:nvPicPr>
        <p:blipFill>
          <a:blip r:embed="rId3"/>
          <a:stretch>
            <a:fillRect/>
          </a:stretch>
        </p:blipFill>
        <p:spPr>
          <a:xfrm>
            <a:off x="4946283" y="3867635"/>
            <a:ext cx="1924291" cy="102444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620" y="386218"/>
            <a:ext cx="927025" cy="778304"/>
          </a:xfrm>
          <a:prstGeom prst="rect">
            <a:avLst/>
          </a:prstGeom>
        </p:spPr>
      </p:pic>
      <p:pic>
        <p:nvPicPr>
          <p:cNvPr id="6" name="Picture 5"/>
          <p:cNvPicPr>
            <a:picLocks noChangeAspect="1"/>
          </p:cNvPicPr>
          <p:nvPr/>
        </p:nvPicPr>
        <p:blipFill>
          <a:blip r:embed="rId5"/>
          <a:stretch>
            <a:fillRect/>
          </a:stretch>
        </p:blipFill>
        <p:spPr>
          <a:xfrm>
            <a:off x="10219116" y="387972"/>
            <a:ext cx="1453454" cy="559021"/>
          </a:xfrm>
          <a:prstGeom prst="rect">
            <a:avLst/>
          </a:prstGeom>
        </p:spPr>
      </p:pic>
      <p:sp>
        <p:nvSpPr>
          <p:cNvPr id="7" name="Rectangle 6"/>
          <p:cNvSpPr/>
          <p:nvPr/>
        </p:nvSpPr>
        <p:spPr>
          <a:xfrm>
            <a:off x="3777815" y="5368103"/>
            <a:ext cx="4261229" cy="1200329"/>
          </a:xfrm>
          <a:prstGeom prst="rect">
            <a:avLst/>
          </a:prstGeom>
        </p:spPr>
        <p:txBody>
          <a:bodyPr wrap="square">
            <a:spAutoFit/>
          </a:bodyPr>
          <a:lstStyle/>
          <a:p>
            <a:pPr algn="ctr"/>
            <a:r>
              <a:rPr lang="en-US" b="1" dirty="0">
                <a:solidFill>
                  <a:srgbClr val="002060"/>
                </a:solidFill>
                <a:effectLst>
                  <a:outerShdw blurRad="38100" dist="38100" dir="2700000" algn="tl">
                    <a:srgbClr val="000000">
                      <a:alpha val="43137"/>
                    </a:srgbClr>
                  </a:outerShdw>
                </a:effectLst>
              </a:rPr>
              <a:t>Visit the SEOW Prevention Data Portal </a:t>
            </a:r>
            <a:r>
              <a:rPr lang="en-US" b="1" dirty="0" smtClean="0">
                <a:solidFill>
                  <a:srgbClr val="002060"/>
                </a:solidFill>
                <a:effectLst>
                  <a:outerShdw blurRad="38100" dist="38100" dir="2700000" algn="tl">
                    <a:srgbClr val="000000">
                      <a:alpha val="43137"/>
                    </a:srgbClr>
                  </a:outerShdw>
                </a:effectLst>
              </a:rPr>
              <a:t>at: </a:t>
            </a:r>
            <a:r>
              <a:rPr lang="en-US" dirty="0">
                <a:effectLst>
                  <a:outerShdw blurRad="38100" dist="38100" dir="2700000" algn="tl">
                    <a:srgbClr val="000000">
                      <a:alpha val="43137"/>
                    </a:srgbClr>
                  </a:outerShdw>
                </a:effectLst>
                <a:hlinkClick r:id="rId6"/>
              </a:rPr>
              <a:t>https://preventionportal.ctdata.org/</a:t>
            </a: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16968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3143" y="96132"/>
            <a:ext cx="10110061" cy="530034"/>
          </a:xfrm>
        </p:spPr>
        <p:txBody>
          <a:bodyPr>
            <a:noAutofit/>
          </a:bodyPr>
          <a:lstStyle/>
          <a:p>
            <a:pPr algn="ctr" eaLnBrk="1" hangingPunct="1"/>
            <a:r>
              <a:rPr lang="en-US" altLang="en-US" sz="3200" dirty="0" smtClean="0">
                <a:solidFill>
                  <a:srgbClr val="002060"/>
                </a:solidFill>
                <a:effectLst>
                  <a:outerShdw blurRad="38100" dist="38100" dir="2700000" algn="tl">
                    <a:srgbClr val="000000">
                      <a:alpha val="43137"/>
                    </a:srgbClr>
                  </a:outerShdw>
                </a:effectLst>
                <a:latin typeface="+mn-lt"/>
              </a:rPr>
              <a:t>Community </a:t>
            </a:r>
            <a:r>
              <a:rPr lang="en-US" altLang="en-US" sz="3200" dirty="0">
                <a:solidFill>
                  <a:srgbClr val="002060"/>
                </a:solidFill>
                <a:effectLst>
                  <a:outerShdw blurRad="38100" dist="38100" dir="2700000" algn="tl">
                    <a:srgbClr val="000000">
                      <a:alpha val="43137"/>
                    </a:srgbClr>
                  </a:outerShdw>
                </a:effectLst>
                <a:latin typeface="+mn-lt"/>
              </a:rPr>
              <a:t>Readiness Survey (CRS) Objectives</a:t>
            </a:r>
          </a:p>
        </p:txBody>
      </p:sp>
      <p:sp>
        <p:nvSpPr>
          <p:cNvPr id="7171" name="Rectangle 3"/>
          <p:cNvSpPr>
            <a:spLocks noGrp="1" noChangeArrowheads="1"/>
          </p:cNvSpPr>
          <p:nvPr>
            <p:ph idx="1"/>
          </p:nvPr>
        </p:nvSpPr>
        <p:spPr>
          <a:xfrm>
            <a:off x="477078" y="556591"/>
            <a:ext cx="11270974" cy="5914547"/>
          </a:xfrm>
        </p:spPr>
        <p:txBody>
          <a:bodyPr>
            <a:noAutofit/>
          </a:bodyPr>
          <a:lstStyle/>
          <a:p>
            <a:pPr>
              <a:lnSpc>
                <a:spcPct val="150000"/>
              </a:lnSpc>
              <a:spcBef>
                <a:spcPct val="0"/>
              </a:spcBef>
            </a:pPr>
            <a:r>
              <a:rPr lang="en-US" altLang="en-US" dirty="0" smtClean="0">
                <a:solidFill>
                  <a:srgbClr val="002060"/>
                </a:solidFill>
              </a:rPr>
              <a:t>Assess </a:t>
            </a:r>
            <a:r>
              <a:rPr lang="en-US" altLang="en-US" dirty="0">
                <a:solidFill>
                  <a:srgbClr val="002060"/>
                </a:solidFill>
              </a:rPr>
              <a:t>perceived substance use problems at the </a:t>
            </a:r>
            <a:r>
              <a:rPr lang="en-US" altLang="en-US" dirty="0" smtClean="0">
                <a:solidFill>
                  <a:srgbClr val="002060"/>
                </a:solidFill>
              </a:rPr>
              <a:t>local level; </a:t>
            </a:r>
            <a:endParaRPr lang="en-US" altLang="en-US" dirty="0">
              <a:solidFill>
                <a:srgbClr val="002060"/>
              </a:solidFill>
            </a:endParaRPr>
          </a:p>
          <a:p>
            <a:pPr eaLnBrk="1" hangingPunct="1">
              <a:lnSpc>
                <a:spcPct val="100000"/>
              </a:lnSpc>
              <a:spcBef>
                <a:spcPct val="0"/>
              </a:spcBef>
            </a:pPr>
            <a:r>
              <a:rPr lang="en-US" altLang="en-US" dirty="0" smtClean="0">
                <a:solidFill>
                  <a:srgbClr val="002060"/>
                </a:solidFill>
              </a:rPr>
              <a:t>Measure </a:t>
            </a:r>
            <a:r>
              <a:rPr lang="en-US" altLang="en-US" dirty="0">
                <a:solidFill>
                  <a:srgbClr val="002060"/>
                </a:solidFill>
              </a:rPr>
              <a:t>community </a:t>
            </a:r>
            <a:r>
              <a:rPr lang="en-US" altLang="en-US" dirty="0" smtClean="0">
                <a:solidFill>
                  <a:srgbClr val="002060"/>
                </a:solidFill>
              </a:rPr>
              <a:t>capacity and readiness </a:t>
            </a:r>
            <a:r>
              <a:rPr lang="en-US" altLang="en-US" dirty="0">
                <a:solidFill>
                  <a:srgbClr val="002060"/>
                </a:solidFill>
              </a:rPr>
              <a:t>for substance </a:t>
            </a:r>
            <a:r>
              <a:rPr lang="en-US" altLang="en-US" dirty="0" smtClean="0">
                <a:solidFill>
                  <a:srgbClr val="002060"/>
                </a:solidFill>
              </a:rPr>
              <a:t>misuse prevention</a:t>
            </a:r>
            <a:r>
              <a:rPr lang="en-US" altLang="en-US" dirty="0">
                <a:solidFill>
                  <a:srgbClr val="002060"/>
                </a:solidFill>
              </a:rPr>
              <a:t> </a:t>
            </a:r>
            <a:r>
              <a:rPr lang="en-US" altLang="en-US" dirty="0" smtClean="0">
                <a:solidFill>
                  <a:srgbClr val="002060"/>
                </a:solidFill>
              </a:rPr>
              <a:t>and mental health promotion:</a:t>
            </a:r>
            <a:endParaRPr lang="en-US" altLang="en-US" dirty="0">
              <a:solidFill>
                <a:srgbClr val="002060"/>
              </a:solidFill>
            </a:endParaRPr>
          </a:p>
          <a:p>
            <a:pPr lvl="1" eaLnBrk="1" hangingPunct="1">
              <a:spcBef>
                <a:spcPct val="0"/>
              </a:spcBef>
            </a:pPr>
            <a:r>
              <a:rPr lang="en-US" altLang="en-US" sz="2800" dirty="0">
                <a:solidFill>
                  <a:srgbClr val="002060"/>
                </a:solidFill>
              </a:rPr>
              <a:t>Community attitudes </a:t>
            </a:r>
            <a:r>
              <a:rPr lang="en-US" altLang="en-US" sz="2800" dirty="0" smtClean="0">
                <a:solidFill>
                  <a:srgbClr val="002060"/>
                </a:solidFill>
              </a:rPr>
              <a:t>about alcohol and drug use, mental health issues, suicide and problem gambling;</a:t>
            </a:r>
            <a:endParaRPr lang="en-US" altLang="en-US" sz="2800" dirty="0">
              <a:solidFill>
                <a:srgbClr val="002060"/>
              </a:solidFill>
            </a:endParaRPr>
          </a:p>
          <a:p>
            <a:pPr lvl="1" eaLnBrk="1" hangingPunct="1">
              <a:spcBef>
                <a:spcPct val="0"/>
              </a:spcBef>
            </a:pPr>
            <a:r>
              <a:rPr lang="en-US" altLang="en-US" sz="2800" dirty="0">
                <a:solidFill>
                  <a:srgbClr val="002060"/>
                </a:solidFill>
              </a:rPr>
              <a:t>Community support for </a:t>
            </a:r>
            <a:r>
              <a:rPr lang="en-US" altLang="en-US" sz="2800" dirty="0" smtClean="0">
                <a:solidFill>
                  <a:srgbClr val="002060"/>
                </a:solidFill>
              </a:rPr>
              <a:t>prevention;</a:t>
            </a:r>
            <a:endParaRPr lang="en-US" altLang="en-US" sz="2800" dirty="0">
              <a:solidFill>
                <a:srgbClr val="002060"/>
              </a:solidFill>
            </a:endParaRPr>
          </a:p>
          <a:p>
            <a:pPr lvl="1" eaLnBrk="1" hangingPunct="1">
              <a:spcBef>
                <a:spcPct val="0"/>
              </a:spcBef>
            </a:pPr>
            <a:r>
              <a:rPr lang="en-US" altLang="en-US" sz="2800" dirty="0" smtClean="0">
                <a:solidFill>
                  <a:srgbClr val="002060"/>
                </a:solidFill>
              </a:rPr>
              <a:t>Perceived </a:t>
            </a:r>
            <a:r>
              <a:rPr lang="en-US" altLang="en-US" sz="2800" dirty="0">
                <a:solidFill>
                  <a:srgbClr val="002060"/>
                </a:solidFill>
              </a:rPr>
              <a:t>barriers to substance abuse </a:t>
            </a:r>
            <a:r>
              <a:rPr lang="en-US" altLang="en-US" sz="2800" dirty="0" smtClean="0">
                <a:solidFill>
                  <a:srgbClr val="002060"/>
                </a:solidFill>
              </a:rPr>
              <a:t>prevention and mental health promotion;</a:t>
            </a:r>
          </a:p>
          <a:p>
            <a:pPr lvl="1" eaLnBrk="1" hangingPunct="1">
              <a:spcBef>
                <a:spcPct val="0"/>
              </a:spcBef>
            </a:pPr>
            <a:r>
              <a:rPr lang="en-US" altLang="en-US" sz="2800" dirty="0" smtClean="0">
                <a:solidFill>
                  <a:srgbClr val="002060"/>
                </a:solidFill>
              </a:rPr>
              <a:t>Rating </a:t>
            </a:r>
            <a:r>
              <a:rPr lang="en-US" altLang="en-US" sz="2800" dirty="0">
                <a:solidFill>
                  <a:srgbClr val="002060"/>
                </a:solidFill>
              </a:rPr>
              <a:t>of community </a:t>
            </a:r>
            <a:r>
              <a:rPr lang="en-US" altLang="en-US" sz="2800" dirty="0" smtClean="0">
                <a:solidFill>
                  <a:srgbClr val="002060"/>
                </a:solidFill>
              </a:rPr>
              <a:t>readiness;</a:t>
            </a:r>
            <a:endParaRPr lang="en-US" altLang="en-US" sz="2800" dirty="0">
              <a:solidFill>
                <a:srgbClr val="002060"/>
              </a:solidFill>
            </a:endParaRPr>
          </a:p>
          <a:p>
            <a:pPr eaLnBrk="1" hangingPunct="1">
              <a:lnSpc>
                <a:spcPct val="100000"/>
              </a:lnSpc>
              <a:spcBef>
                <a:spcPct val="0"/>
              </a:spcBef>
            </a:pPr>
            <a:r>
              <a:rPr lang="en-US" altLang="en-US" dirty="0" smtClean="0">
                <a:solidFill>
                  <a:srgbClr val="002060"/>
                </a:solidFill>
              </a:rPr>
              <a:t>Develop </a:t>
            </a:r>
            <a:r>
              <a:rPr lang="en-US" altLang="en-US" dirty="0">
                <a:solidFill>
                  <a:srgbClr val="002060"/>
                </a:solidFill>
              </a:rPr>
              <a:t>a tool and methodology that </a:t>
            </a:r>
            <a:r>
              <a:rPr lang="en-US" altLang="en-US" dirty="0" smtClean="0">
                <a:solidFill>
                  <a:srgbClr val="002060"/>
                </a:solidFill>
              </a:rPr>
              <a:t>can respond to DMHAS’ ongoing needs assessment, evaluation; and impact assessment needs; </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Inform substance abuse prevention </a:t>
            </a:r>
            <a:r>
              <a:rPr lang="en-US" altLang="en-US" dirty="0" smtClean="0">
                <a:solidFill>
                  <a:srgbClr val="002060"/>
                </a:solidFill>
              </a:rPr>
              <a:t>and mental health promotion planning at </a:t>
            </a:r>
            <a:r>
              <a:rPr lang="en-US" altLang="en-US" dirty="0">
                <a:solidFill>
                  <a:srgbClr val="002060"/>
                </a:solidFill>
              </a:rPr>
              <a:t>state and regional </a:t>
            </a:r>
            <a:r>
              <a:rPr lang="en-US" altLang="en-US" dirty="0" smtClean="0">
                <a:solidFill>
                  <a:srgbClr val="002060"/>
                </a:solidFill>
              </a:rPr>
              <a:t>levels;</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Identify </a:t>
            </a:r>
            <a:r>
              <a:rPr lang="en-US" altLang="en-US" dirty="0" smtClean="0">
                <a:solidFill>
                  <a:srgbClr val="002060"/>
                </a:solidFill>
              </a:rPr>
              <a:t>stakeholder needs </a:t>
            </a:r>
            <a:r>
              <a:rPr lang="en-US" altLang="en-US" dirty="0">
                <a:solidFill>
                  <a:srgbClr val="002060"/>
                </a:solidFill>
              </a:rPr>
              <a:t>for training and technical </a:t>
            </a:r>
            <a:r>
              <a:rPr lang="en-US" altLang="en-US" dirty="0" smtClean="0">
                <a:solidFill>
                  <a:srgbClr val="002060"/>
                </a:solidFill>
              </a:rPr>
              <a:t>assistance</a:t>
            </a:r>
            <a:r>
              <a:rPr lang="en-US" altLang="en-US" dirty="0">
                <a:solidFill>
                  <a:srgbClr val="002060"/>
                </a:solidFill>
              </a:rPr>
              <a:t>.</a:t>
            </a: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02617" y="137942"/>
            <a:ext cx="1018686" cy="542322"/>
          </a:xfrm>
          <a:prstGeom prst="rect">
            <a:avLst/>
          </a:prstGeom>
        </p:spPr>
      </p:pic>
    </p:spTree>
    <p:extLst>
      <p:ext uri="{BB962C8B-B14F-4D97-AF65-F5344CB8AC3E}">
        <p14:creationId xmlns:p14="http://schemas.microsoft.com/office/powerpoint/2010/main" val="27880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835" y="49607"/>
            <a:ext cx="9886551" cy="583416"/>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The 2020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139" y="721359"/>
            <a:ext cx="11231218" cy="5817553"/>
          </a:xfrm>
        </p:spPr>
        <p:txBody>
          <a:bodyPr>
            <a:normAutofit fontScale="92500" lnSpcReduction="20000"/>
          </a:bodyPr>
          <a:lstStyle/>
          <a:p>
            <a:r>
              <a:rPr lang="en-US" dirty="0" smtClean="0">
                <a:solidFill>
                  <a:srgbClr val="002060"/>
                </a:solidFill>
              </a:rPr>
              <a:t>In response to expansion of DMHAS’ state and regional planning processes to integrate mental health and substance misuse, the CRS 2020 was re-tooled:</a:t>
            </a:r>
          </a:p>
          <a:p>
            <a:r>
              <a:rPr lang="en-US" dirty="0">
                <a:solidFill>
                  <a:srgbClr val="002060"/>
                </a:solidFill>
              </a:rPr>
              <a:t>T</a:t>
            </a:r>
            <a:r>
              <a:rPr lang="en-US" dirty="0" smtClean="0">
                <a:solidFill>
                  <a:srgbClr val="002060"/>
                </a:solidFill>
              </a:rPr>
              <a:t>he survey was expanded to more fully assess </a:t>
            </a:r>
            <a:r>
              <a:rPr lang="en-US" b="1" dirty="0" smtClean="0">
                <a:solidFill>
                  <a:srgbClr val="002060"/>
                </a:solidFill>
              </a:rPr>
              <a:t>mental health</a:t>
            </a:r>
            <a:r>
              <a:rPr lang="en-US" dirty="0" smtClean="0">
                <a:solidFill>
                  <a:srgbClr val="002060"/>
                </a:solidFill>
              </a:rPr>
              <a:t>, </a:t>
            </a:r>
            <a:r>
              <a:rPr lang="en-US" b="1" dirty="0" smtClean="0">
                <a:solidFill>
                  <a:srgbClr val="002060"/>
                </a:solidFill>
              </a:rPr>
              <a:t>suicide</a:t>
            </a:r>
            <a:r>
              <a:rPr lang="en-US" dirty="0" smtClean="0">
                <a:solidFill>
                  <a:srgbClr val="002060"/>
                </a:solidFill>
              </a:rPr>
              <a:t> and </a:t>
            </a:r>
            <a:r>
              <a:rPr lang="en-US" b="1" dirty="0" smtClean="0">
                <a:solidFill>
                  <a:srgbClr val="002060"/>
                </a:solidFill>
              </a:rPr>
              <a:t>gambling </a:t>
            </a:r>
            <a:r>
              <a:rPr lang="en-US" dirty="0" smtClean="0">
                <a:solidFill>
                  <a:srgbClr val="002060"/>
                </a:solidFill>
              </a:rPr>
              <a:t>attitudes, concerns and readiness;</a:t>
            </a:r>
          </a:p>
          <a:p>
            <a:r>
              <a:rPr lang="en-US" dirty="0" smtClean="0">
                <a:solidFill>
                  <a:srgbClr val="002060"/>
                </a:solidFill>
              </a:rPr>
              <a:t>Items were omitted/consolidated to </a:t>
            </a:r>
            <a:r>
              <a:rPr lang="en-US" dirty="0">
                <a:solidFill>
                  <a:srgbClr val="002060"/>
                </a:solidFill>
              </a:rPr>
              <a:t>improve accessibility and reduce survey </a:t>
            </a:r>
            <a:r>
              <a:rPr lang="en-US" dirty="0" smtClean="0">
                <a:solidFill>
                  <a:srgbClr val="002060"/>
                </a:solidFill>
              </a:rPr>
              <a:t>fatigue;</a:t>
            </a:r>
            <a:endParaRPr lang="en-US" dirty="0">
              <a:solidFill>
                <a:srgbClr val="002060"/>
              </a:solidFill>
            </a:endParaRPr>
          </a:p>
          <a:p>
            <a:r>
              <a:rPr lang="en-US" dirty="0" smtClean="0">
                <a:solidFill>
                  <a:srgbClr val="002060"/>
                </a:solidFill>
              </a:rPr>
              <a:t>Added </a:t>
            </a:r>
            <a:r>
              <a:rPr lang="en-US" dirty="0">
                <a:solidFill>
                  <a:srgbClr val="002060"/>
                </a:solidFill>
              </a:rPr>
              <a:t>items </a:t>
            </a:r>
            <a:r>
              <a:rPr lang="en-US" dirty="0" smtClean="0">
                <a:solidFill>
                  <a:srgbClr val="002060"/>
                </a:solidFill>
              </a:rPr>
              <a:t>on </a:t>
            </a:r>
            <a:r>
              <a:rPr lang="en-US" dirty="0">
                <a:solidFill>
                  <a:srgbClr val="002060"/>
                </a:solidFill>
              </a:rPr>
              <a:t>problem gambling/gaming/sports betting; </a:t>
            </a:r>
          </a:p>
          <a:p>
            <a:r>
              <a:rPr lang="en-US" dirty="0" smtClean="0">
                <a:solidFill>
                  <a:srgbClr val="002060"/>
                </a:solidFill>
              </a:rPr>
              <a:t>Included </a:t>
            </a:r>
            <a:r>
              <a:rPr lang="en-US" dirty="0">
                <a:solidFill>
                  <a:srgbClr val="002060"/>
                </a:solidFill>
              </a:rPr>
              <a:t>parallel questions </a:t>
            </a:r>
            <a:r>
              <a:rPr lang="en-US" dirty="0" smtClean="0">
                <a:solidFill>
                  <a:srgbClr val="002060"/>
                </a:solidFill>
              </a:rPr>
              <a:t>assessing </a:t>
            </a:r>
            <a:r>
              <a:rPr lang="en-US" dirty="0">
                <a:solidFill>
                  <a:srgbClr val="002060"/>
                </a:solidFill>
              </a:rPr>
              <a:t>mental </a:t>
            </a:r>
            <a:r>
              <a:rPr lang="en-US" dirty="0" smtClean="0">
                <a:solidFill>
                  <a:srgbClr val="002060"/>
                </a:solidFill>
              </a:rPr>
              <a:t>health attitudes, concerns, and capacity;</a:t>
            </a:r>
          </a:p>
          <a:p>
            <a:r>
              <a:rPr lang="en-US" dirty="0" smtClean="0">
                <a:solidFill>
                  <a:srgbClr val="002060"/>
                </a:solidFill>
              </a:rPr>
              <a:t>Added a 9 point mental health promotion readiness scale.</a:t>
            </a:r>
            <a:endParaRPr lang="en-US" dirty="0">
              <a:solidFill>
                <a:srgbClr val="002060"/>
              </a:solidFill>
            </a:endParaRPr>
          </a:p>
          <a:p>
            <a:r>
              <a:rPr lang="en-US" dirty="0" smtClean="0">
                <a:solidFill>
                  <a:srgbClr val="002060"/>
                </a:solidFill>
              </a:rPr>
              <a:t>Content changes were informed by a workgroup comprised of: RBHAOs, community prevention partners, and knowledgeable staff from DMHAS, UConn Health/CPES, and the CT Clearinghouse;</a:t>
            </a:r>
          </a:p>
          <a:p>
            <a:r>
              <a:rPr lang="en-US" dirty="0" smtClean="0">
                <a:solidFill>
                  <a:srgbClr val="002060"/>
                </a:solidFill>
              </a:rPr>
              <a:t>Revision of the survey was a </a:t>
            </a:r>
            <a:r>
              <a:rPr lang="en-US" b="1" dirty="0" smtClean="0">
                <a:solidFill>
                  <a:srgbClr val="002060"/>
                </a:solidFill>
              </a:rPr>
              <a:t>data driven process</a:t>
            </a:r>
            <a:r>
              <a:rPr lang="en-US" dirty="0" smtClean="0">
                <a:solidFill>
                  <a:srgbClr val="002060"/>
                </a:solidFill>
              </a:rPr>
              <a:t>, informed by item analyses, reliability and validity assessment, and scale testing, conducted by the CPES data team</a:t>
            </a:r>
            <a:r>
              <a:rPr lang="en-US" dirty="0">
                <a:solidFill>
                  <a:srgbClr val="002060"/>
                </a:solidFill>
              </a:rPr>
              <a:t>.</a:t>
            </a:r>
            <a:endParaRPr lang="en-US" dirty="0" smtClean="0">
              <a:solidFill>
                <a:srgbClr val="002060"/>
              </a:solidFill>
            </a:endParaRPr>
          </a:p>
        </p:txBody>
      </p:sp>
      <p:sp>
        <p:nvSpPr>
          <p:cNvPr id="4" name="Slide Number Placeholder 3"/>
          <p:cNvSpPr>
            <a:spLocks noGrp="1"/>
          </p:cNvSpPr>
          <p:nvPr>
            <p:ph type="sldNum" sz="quarter" idx="12"/>
          </p:nvPr>
        </p:nvSpPr>
        <p:spPr/>
        <p:txBody>
          <a:bodyPr/>
          <a:lstStyle/>
          <a:p>
            <a:fld id="{C498F3E6-B2A2-406B-BC31-11B5CF379E26}" type="slidenum">
              <a:rPr lang="en-US" smtClean="0"/>
              <a:t>4</a:t>
            </a:fld>
            <a:endParaRPr lang="en-US"/>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257280" y="137942"/>
            <a:ext cx="764023" cy="406746"/>
          </a:xfrm>
          <a:prstGeom prst="rect">
            <a:avLst/>
          </a:prstGeom>
        </p:spPr>
      </p:pic>
    </p:spTree>
    <p:extLst>
      <p:ext uri="{BB962C8B-B14F-4D97-AF65-F5344CB8AC3E}">
        <p14:creationId xmlns:p14="http://schemas.microsoft.com/office/powerpoint/2010/main" val="1977785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0560" y="138045"/>
            <a:ext cx="10483874" cy="603636"/>
          </a:xfrm>
        </p:spPr>
        <p:txBody>
          <a:bodyPr>
            <a:noAutofit/>
          </a:bodyPr>
          <a:lstStyle/>
          <a:p>
            <a:pPr algn="ctr" eaLnBrk="1" hangingPunct="1"/>
            <a:r>
              <a:rPr lang="en-US" altLang="en-US" sz="3600" dirty="0" smtClean="0">
                <a:solidFill>
                  <a:srgbClr val="002060"/>
                </a:solidFill>
                <a:effectLst>
                  <a:outerShdw blurRad="38100" dist="38100" dir="2700000" algn="tl">
                    <a:srgbClr val="000000">
                      <a:alpha val="43137"/>
                    </a:srgbClr>
                  </a:outerShdw>
                </a:effectLst>
                <a:latin typeface="+mn-lt"/>
              </a:rPr>
              <a:t>The 2020 CRS Approach</a:t>
            </a:r>
            <a:endParaRPr lang="en-US" altLang="en-US" sz="3600" dirty="0">
              <a:solidFill>
                <a:srgbClr val="002060"/>
              </a:solidFill>
              <a:effectLst>
                <a:outerShdw blurRad="38100" dist="38100" dir="2700000" algn="tl">
                  <a:srgbClr val="000000">
                    <a:alpha val="43137"/>
                  </a:srgbClr>
                </a:outerShdw>
              </a:effectLst>
              <a:latin typeface="+mn-lt"/>
            </a:endParaRPr>
          </a:p>
        </p:txBody>
      </p:sp>
      <p:sp>
        <p:nvSpPr>
          <p:cNvPr id="8195" name="Rectangle 3"/>
          <p:cNvSpPr>
            <a:spLocks noGrp="1" noChangeArrowheads="1"/>
          </p:cNvSpPr>
          <p:nvPr>
            <p:ph idx="1"/>
          </p:nvPr>
        </p:nvSpPr>
        <p:spPr>
          <a:xfrm>
            <a:off x="670560" y="670560"/>
            <a:ext cx="10911840" cy="5974080"/>
          </a:xfrm>
        </p:spPr>
        <p:txBody>
          <a:bodyPr>
            <a:noAutofit/>
          </a:bodyPr>
          <a:lstStyle/>
          <a:p>
            <a:pPr eaLnBrk="1" hangingPunct="1">
              <a:lnSpc>
                <a:spcPct val="100000"/>
              </a:lnSpc>
              <a:spcBef>
                <a:spcPct val="0"/>
              </a:spcBef>
            </a:pPr>
            <a:r>
              <a:rPr lang="en-US" altLang="en-US" sz="2400" dirty="0" smtClean="0">
                <a:solidFill>
                  <a:srgbClr val="002060"/>
                </a:solidFill>
              </a:rPr>
              <a:t>DMHAS’ Regional </a:t>
            </a:r>
            <a:r>
              <a:rPr lang="en-US" altLang="en-US" sz="2400" dirty="0">
                <a:solidFill>
                  <a:srgbClr val="002060"/>
                </a:solidFill>
              </a:rPr>
              <a:t>Behavioral Health Action Organizations (formerly Regional Action Councils) </a:t>
            </a:r>
            <a:r>
              <a:rPr lang="en-US" altLang="en-US" sz="2400" dirty="0" smtClean="0">
                <a:solidFill>
                  <a:srgbClr val="002060"/>
                </a:solidFill>
              </a:rPr>
              <a:t>identified </a:t>
            </a:r>
            <a:r>
              <a:rPr lang="en-US" altLang="en-US" sz="2400" dirty="0">
                <a:solidFill>
                  <a:srgbClr val="002060"/>
                </a:solidFill>
              </a:rPr>
              <a:t>5-10 </a:t>
            </a:r>
            <a:r>
              <a:rPr lang="en-US" altLang="en-US" sz="2400" b="1" dirty="0">
                <a:solidFill>
                  <a:srgbClr val="002060"/>
                </a:solidFill>
              </a:rPr>
              <a:t>key informants </a:t>
            </a:r>
            <a:r>
              <a:rPr lang="en-US" altLang="en-US" sz="2400" dirty="0">
                <a:solidFill>
                  <a:srgbClr val="002060"/>
                </a:solidFill>
              </a:rPr>
              <a:t>per town/city to </a:t>
            </a:r>
            <a:r>
              <a:rPr lang="en-US" altLang="en-US" sz="2400" dirty="0" smtClean="0">
                <a:solidFill>
                  <a:srgbClr val="002060"/>
                </a:solidFill>
              </a:rPr>
              <a:t>complete the survey;</a:t>
            </a:r>
          </a:p>
          <a:p>
            <a:pPr lvl="1">
              <a:lnSpc>
                <a:spcPct val="100000"/>
              </a:lnSpc>
              <a:spcBef>
                <a:spcPct val="0"/>
              </a:spcBef>
            </a:pPr>
            <a:r>
              <a:rPr lang="en-US" altLang="en-US" dirty="0" smtClean="0">
                <a:solidFill>
                  <a:srgbClr val="002060"/>
                </a:solidFill>
              </a:rPr>
              <a:t>5-6 in communities with populations &lt;40K</a:t>
            </a:r>
          </a:p>
          <a:p>
            <a:pPr lvl="1">
              <a:lnSpc>
                <a:spcPct val="100000"/>
              </a:lnSpc>
              <a:spcBef>
                <a:spcPct val="0"/>
              </a:spcBef>
            </a:pPr>
            <a:r>
              <a:rPr lang="en-US" altLang="en-US" dirty="0" smtClean="0">
                <a:solidFill>
                  <a:srgbClr val="002060"/>
                </a:solidFill>
              </a:rPr>
              <a:t>7-10 in communities with populations 40K+</a:t>
            </a:r>
            <a:endParaRPr lang="en-US" altLang="en-US" dirty="0">
              <a:solidFill>
                <a:srgbClr val="002060"/>
              </a:solidFill>
            </a:endParaRPr>
          </a:p>
          <a:p>
            <a:pPr eaLnBrk="1" hangingPunct="1">
              <a:lnSpc>
                <a:spcPct val="100000"/>
              </a:lnSpc>
              <a:spcBef>
                <a:spcPct val="0"/>
              </a:spcBef>
            </a:pPr>
            <a:r>
              <a:rPr lang="en-US" altLang="en-US" sz="2400" dirty="0">
                <a:solidFill>
                  <a:srgbClr val="002060"/>
                </a:solidFill>
              </a:rPr>
              <a:t>RBHAOs </a:t>
            </a:r>
            <a:r>
              <a:rPr lang="en-US" altLang="en-US" sz="2400" dirty="0" smtClean="0">
                <a:solidFill>
                  <a:srgbClr val="002060"/>
                </a:solidFill>
              </a:rPr>
              <a:t>conducted targeted </a:t>
            </a:r>
            <a:r>
              <a:rPr lang="en-US" altLang="en-US" sz="2400" dirty="0">
                <a:solidFill>
                  <a:srgbClr val="002060"/>
                </a:solidFill>
              </a:rPr>
              <a:t>outreach and follow up with key informants to encourage participation and maximize responses; </a:t>
            </a:r>
            <a:endParaRPr lang="en-US" altLang="en-US" sz="2400" dirty="0" smtClean="0">
              <a:solidFill>
                <a:srgbClr val="002060"/>
              </a:solidFill>
            </a:endParaRPr>
          </a:p>
          <a:p>
            <a:pPr eaLnBrk="1" hangingPunct="1">
              <a:lnSpc>
                <a:spcPct val="100000"/>
              </a:lnSpc>
              <a:spcBef>
                <a:spcPct val="0"/>
              </a:spcBef>
            </a:pPr>
            <a:r>
              <a:rPr lang="en-US" altLang="en-US" sz="2400" dirty="0" smtClean="0">
                <a:solidFill>
                  <a:srgbClr val="002060"/>
                </a:solidFill>
              </a:rPr>
              <a:t>DMHAS prevention partners also supported outreach efforts to key informants;</a:t>
            </a:r>
            <a:endParaRPr lang="en-US" altLang="en-US" sz="2400" dirty="0">
              <a:solidFill>
                <a:srgbClr val="002060"/>
              </a:solidFill>
            </a:endParaRPr>
          </a:p>
          <a:p>
            <a:r>
              <a:rPr lang="en-US" altLang="en-US" sz="2400" dirty="0" smtClean="0">
                <a:solidFill>
                  <a:srgbClr val="002060"/>
                </a:solidFill>
              </a:rPr>
              <a:t>This </a:t>
            </a:r>
            <a:r>
              <a:rPr lang="en-US" altLang="en-US" sz="2400" dirty="0">
                <a:solidFill>
                  <a:srgbClr val="002060"/>
                </a:solidFill>
              </a:rPr>
              <a:t>approach resulted </a:t>
            </a:r>
            <a:r>
              <a:rPr lang="en-US" altLang="en-US" sz="2400" dirty="0" smtClean="0">
                <a:solidFill>
                  <a:srgbClr val="002060"/>
                </a:solidFill>
              </a:rPr>
              <a:t>in:</a:t>
            </a:r>
          </a:p>
          <a:p>
            <a:pPr lvl="1"/>
            <a:r>
              <a:rPr lang="en-US" altLang="en-US" sz="2800" b="1" dirty="0" smtClean="0">
                <a:solidFill>
                  <a:srgbClr val="C00000"/>
                </a:solidFill>
              </a:rPr>
              <a:t> </a:t>
            </a:r>
            <a:r>
              <a:rPr lang="en-US" altLang="en-US" sz="2800" b="1" dirty="0">
                <a:solidFill>
                  <a:srgbClr val="C00000"/>
                </a:solidFill>
                <a:effectLst>
                  <a:outerShdw blurRad="38100" dist="38100" dir="2700000" algn="tl">
                    <a:srgbClr val="000000">
                      <a:alpha val="43137"/>
                    </a:srgbClr>
                  </a:outerShdw>
                </a:effectLst>
              </a:rPr>
              <a:t>1236</a:t>
            </a:r>
            <a:r>
              <a:rPr lang="en-US" altLang="en-US" sz="2800" b="1" dirty="0">
                <a:solidFill>
                  <a:srgbClr val="C00000"/>
                </a:solidFill>
              </a:rPr>
              <a:t> </a:t>
            </a:r>
            <a:r>
              <a:rPr lang="en-US" altLang="en-US" dirty="0">
                <a:solidFill>
                  <a:srgbClr val="002060"/>
                </a:solidFill>
              </a:rPr>
              <a:t>responses to the 2020 CRS survey statewide, </a:t>
            </a:r>
            <a:r>
              <a:rPr lang="en-US" altLang="en-US" dirty="0" smtClean="0">
                <a:solidFill>
                  <a:srgbClr val="002060"/>
                </a:solidFill>
              </a:rPr>
              <a:t>a </a:t>
            </a:r>
            <a:r>
              <a:rPr lang="en-US" altLang="en-US" sz="2800" b="1" dirty="0" smtClean="0">
                <a:solidFill>
                  <a:srgbClr val="C00000"/>
                </a:solidFill>
                <a:effectLst>
                  <a:outerShdw blurRad="38100" dist="38100" dir="2700000" algn="tl">
                    <a:srgbClr val="000000">
                      <a:alpha val="43137"/>
                    </a:srgbClr>
                  </a:outerShdw>
                </a:effectLst>
              </a:rPr>
              <a:t>60%</a:t>
            </a:r>
            <a:r>
              <a:rPr lang="en-US" altLang="en-US" b="1" dirty="0" smtClean="0">
                <a:solidFill>
                  <a:srgbClr val="C00000"/>
                </a:solidFill>
                <a:effectLst>
                  <a:outerShdw blurRad="38100" dist="38100" dir="2700000" algn="tl">
                    <a:srgbClr val="000000">
                      <a:alpha val="43137"/>
                    </a:srgbClr>
                  </a:outerShdw>
                </a:effectLst>
              </a:rPr>
              <a:t> </a:t>
            </a:r>
            <a:r>
              <a:rPr lang="en-US" altLang="en-US" dirty="0" smtClean="0">
                <a:solidFill>
                  <a:srgbClr val="002060"/>
                </a:solidFill>
              </a:rPr>
              <a:t>response rate     based on the established key informant survey sample;</a:t>
            </a:r>
          </a:p>
          <a:p>
            <a:pPr lvl="1"/>
            <a:r>
              <a:rPr lang="en-US" altLang="en-US" dirty="0">
                <a:solidFill>
                  <a:srgbClr val="002060"/>
                </a:solidFill>
              </a:rPr>
              <a:t>R</a:t>
            </a:r>
            <a:r>
              <a:rPr lang="en-US" altLang="en-US" dirty="0" smtClean="0">
                <a:solidFill>
                  <a:srgbClr val="002060"/>
                </a:solidFill>
              </a:rPr>
              <a:t>epresentation </a:t>
            </a:r>
            <a:r>
              <a:rPr lang="en-US" altLang="en-US" dirty="0">
                <a:solidFill>
                  <a:srgbClr val="002060"/>
                </a:solidFill>
              </a:rPr>
              <a:t>in </a:t>
            </a:r>
            <a:r>
              <a:rPr lang="en-US" altLang="en-US" sz="2800" b="1" dirty="0">
                <a:solidFill>
                  <a:srgbClr val="C00000"/>
                </a:solidFill>
                <a:effectLst>
                  <a:outerShdw blurRad="38100" dist="38100" dir="2700000" algn="tl">
                    <a:srgbClr val="000000">
                      <a:alpha val="43137"/>
                    </a:srgbClr>
                  </a:outerShdw>
                </a:effectLst>
              </a:rPr>
              <a:t>166</a:t>
            </a:r>
            <a:r>
              <a:rPr lang="en-US" altLang="en-US" dirty="0">
                <a:solidFill>
                  <a:srgbClr val="002060"/>
                </a:solidFill>
              </a:rPr>
              <a:t> </a:t>
            </a:r>
            <a:r>
              <a:rPr lang="en-US" altLang="en-US" b="1" dirty="0" smtClean="0">
                <a:solidFill>
                  <a:srgbClr val="002060"/>
                </a:solidFill>
              </a:rPr>
              <a:t>(98%) </a:t>
            </a:r>
            <a:r>
              <a:rPr lang="en-US" altLang="en-US" dirty="0" smtClean="0">
                <a:solidFill>
                  <a:srgbClr val="002060"/>
                </a:solidFill>
              </a:rPr>
              <a:t>of </a:t>
            </a:r>
            <a:r>
              <a:rPr lang="en-US" altLang="en-US" dirty="0">
                <a:solidFill>
                  <a:srgbClr val="002060"/>
                </a:solidFill>
              </a:rPr>
              <a:t>169 </a:t>
            </a:r>
            <a:r>
              <a:rPr lang="en-US" altLang="en-US" dirty="0" smtClean="0">
                <a:solidFill>
                  <a:srgbClr val="002060"/>
                </a:solidFill>
              </a:rPr>
              <a:t>Connecticut communities;</a:t>
            </a:r>
          </a:p>
          <a:p>
            <a:pPr lvl="1"/>
            <a:r>
              <a:rPr lang="en-US" altLang="en-US" dirty="0" smtClean="0">
                <a:solidFill>
                  <a:srgbClr val="002060"/>
                </a:solidFill>
              </a:rPr>
              <a:t>Response goals met in </a:t>
            </a:r>
            <a:r>
              <a:rPr lang="en-US" altLang="en-US" sz="2800" b="1" dirty="0" smtClean="0">
                <a:solidFill>
                  <a:srgbClr val="C00000"/>
                </a:solidFill>
                <a:effectLst>
                  <a:outerShdw blurRad="38100" dist="38100" dir="2700000" algn="tl">
                    <a:srgbClr val="000000">
                      <a:alpha val="43137"/>
                    </a:srgbClr>
                  </a:outerShdw>
                </a:effectLst>
              </a:rPr>
              <a:t>117</a:t>
            </a:r>
            <a:r>
              <a:rPr lang="en-US" altLang="en-US" dirty="0" smtClean="0">
                <a:solidFill>
                  <a:srgbClr val="C00000"/>
                </a:solidFill>
                <a:effectLst>
                  <a:outerShdw blurRad="38100" dist="38100" dir="2700000" algn="tl">
                    <a:srgbClr val="000000">
                      <a:alpha val="43137"/>
                    </a:srgbClr>
                  </a:outerShdw>
                </a:effectLst>
              </a:rPr>
              <a:t> </a:t>
            </a:r>
            <a:r>
              <a:rPr lang="en-US" altLang="en-US" b="1" dirty="0" smtClean="0">
                <a:solidFill>
                  <a:srgbClr val="002060"/>
                </a:solidFill>
              </a:rPr>
              <a:t>(69%) </a:t>
            </a:r>
            <a:r>
              <a:rPr lang="en-US" altLang="en-US" dirty="0" smtClean="0">
                <a:solidFill>
                  <a:srgbClr val="002060"/>
                </a:solidFill>
              </a:rPr>
              <a:t>communities statewide</a:t>
            </a:r>
          </a:p>
          <a:p>
            <a:pPr lvl="2"/>
            <a:r>
              <a:rPr lang="en-US" altLang="en-US" sz="2800" b="1" dirty="0" smtClean="0">
                <a:solidFill>
                  <a:srgbClr val="C00000"/>
                </a:solidFill>
                <a:effectLst>
                  <a:outerShdw blurRad="38100" dist="38100" dir="2700000" algn="tl">
                    <a:srgbClr val="000000">
                      <a:alpha val="43137"/>
                    </a:srgbClr>
                  </a:outerShdw>
                </a:effectLst>
              </a:rPr>
              <a:t>91</a:t>
            </a:r>
            <a:r>
              <a:rPr lang="en-US" altLang="en-US" sz="2400" dirty="0" smtClean="0">
                <a:solidFill>
                  <a:srgbClr val="002060"/>
                </a:solidFill>
              </a:rPr>
              <a:t> with population &lt; 40,000 </a:t>
            </a:r>
            <a:r>
              <a:rPr lang="en-US" altLang="en-US" sz="2400" b="1" dirty="0" smtClean="0">
                <a:solidFill>
                  <a:srgbClr val="002060"/>
                </a:solidFill>
              </a:rPr>
              <a:t>(63.6%)</a:t>
            </a:r>
          </a:p>
          <a:p>
            <a:pPr lvl="2"/>
            <a:r>
              <a:rPr lang="en-US" altLang="en-US" sz="2800" b="1" dirty="0" smtClean="0">
                <a:solidFill>
                  <a:srgbClr val="C00000"/>
                </a:solidFill>
                <a:effectLst>
                  <a:outerShdw blurRad="38100" dist="38100" dir="2700000" algn="tl">
                    <a:srgbClr val="000000">
                      <a:alpha val="43137"/>
                    </a:srgbClr>
                  </a:outerShdw>
                </a:effectLst>
              </a:rPr>
              <a:t>26</a:t>
            </a:r>
            <a:r>
              <a:rPr lang="en-US" altLang="en-US" sz="2400" dirty="0" smtClean="0">
                <a:solidFill>
                  <a:srgbClr val="002060"/>
                </a:solidFill>
              </a:rPr>
              <a:t> with population 40,000+ </a:t>
            </a:r>
            <a:r>
              <a:rPr lang="en-US" altLang="en-US" sz="2400" b="1" dirty="0" smtClean="0">
                <a:solidFill>
                  <a:srgbClr val="002060"/>
                </a:solidFill>
              </a:rPr>
              <a:t>(100%)</a:t>
            </a:r>
          </a:p>
          <a:p>
            <a:pPr marL="914400" lvl="2" indent="0">
              <a:buNone/>
            </a:pPr>
            <a:endParaRPr lang="en-US" altLang="en-US" sz="1400" dirty="0" smtClean="0">
              <a:solidFill>
                <a:srgbClr val="002060"/>
              </a:solidFill>
            </a:endParaRPr>
          </a:p>
          <a:p>
            <a:pPr lvl="1"/>
            <a:endParaRPr lang="en-US" altLang="en-US" sz="1800" dirty="0">
              <a:solidFill>
                <a:srgbClr val="002060"/>
              </a:solidFill>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157163" y="137941"/>
            <a:ext cx="864139" cy="460045"/>
          </a:xfrm>
          <a:prstGeom prst="rect">
            <a:avLst/>
          </a:prstGeom>
        </p:spPr>
      </p:pic>
      <p:pic>
        <p:nvPicPr>
          <p:cNvPr id="2" name="Picture 1"/>
          <p:cNvPicPr>
            <a:picLocks noChangeAspect="1"/>
          </p:cNvPicPr>
          <p:nvPr/>
        </p:nvPicPr>
        <p:blipFill rotWithShape="1">
          <a:blip r:embed="rId4" cstate="hqprint">
            <a:extLst>
              <a:ext uri="{28A0092B-C50C-407E-A947-70E740481C1C}">
                <a14:useLocalDpi xmlns:a14="http://schemas.microsoft.com/office/drawing/2010/main" val="0"/>
              </a:ext>
            </a:extLst>
          </a:blip>
          <a:srcRect r="3398" b="12691"/>
          <a:stretch/>
        </p:blipFill>
        <p:spPr>
          <a:xfrm>
            <a:off x="9051254" y="4236720"/>
            <a:ext cx="2744506" cy="2480494"/>
          </a:xfrm>
          <a:prstGeom prst="rect">
            <a:avLst/>
          </a:prstGeom>
        </p:spPr>
      </p:pic>
    </p:spTree>
    <p:extLst>
      <p:ext uri="{BB962C8B-B14F-4D97-AF65-F5344CB8AC3E}">
        <p14:creationId xmlns:p14="http://schemas.microsoft.com/office/powerpoint/2010/main" val="295288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 y="289857"/>
            <a:ext cx="10263059" cy="383166"/>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Key Informant Stakeholder Affiliation: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36960" y="178898"/>
            <a:ext cx="757332" cy="379011"/>
          </a:xfrm>
          <a:prstGeom prst="rect">
            <a:avLst/>
          </a:prstGeom>
          <a:noFill/>
          <a:ln>
            <a:noFill/>
          </a:ln>
        </p:spPr>
      </p:pic>
      <p:graphicFrame>
        <p:nvGraphicFramePr>
          <p:cNvPr id="7" name="Chart 6"/>
          <p:cNvGraphicFramePr/>
          <p:nvPr>
            <p:extLst/>
          </p:nvPr>
        </p:nvGraphicFramePr>
        <p:xfrm>
          <a:off x="208722" y="823581"/>
          <a:ext cx="11530197" cy="5742952"/>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a:extLst>
              <a:ext uri="{FF2B5EF4-FFF2-40B4-BE49-F238E27FC236}">
                <a16:creationId xmlns:a16="http://schemas.microsoft.com/office/drawing/2014/main" id="{FB8B028A-44BA-4E4B-BE32-25E8F1A42513}"/>
              </a:ext>
            </a:extLst>
          </p:cNvPr>
          <p:cNvSpPr txBox="1"/>
          <p:nvPr/>
        </p:nvSpPr>
        <p:spPr>
          <a:xfrm>
            <a:off x="266373" y="6415974"/>
            <a:ext cx="7697557"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Includes: advocate, community member, municipality, philanthropic organization, non-profit, business </a:t>
            </a:r>
            <a:endParaRPr lang="en-US" dirty="0">
              <a:solidFill>
                <a:srgbClr val="002060"/>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FB8B028A-44BA-4E4B-BE32-25E8F1A42513}"/>
              </a:ext>
            </a:extLst>
          </p:cNvPr>
          <p:cNvSpPr txBox="1"/>
          <p:nvPr/>
        </p:nvSpPr>
        <p:spPr>
          <a:xfrm>
            <a:off x="266373" y="6114857"/>
            <a:ext cx="6838514"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Personal </a:t>
            </a:r>
            <a:r>
              <a:rPr lang="en-US" dirty="0">
                <a:solidFill>
                  <a:srgbClr val="002060"/>
                </a:solidFill>
                <a:latin typeface="Arial" panose="020B0604020202020204" pitchFamily="34" charset="0"/>
                <a:cs typeface="Arial" panose="020B0604020202020204" pitchFamily="34" charset="0"/>
              </a:rPr>
              <a:t>or family experience with mental illness, substance misuse, or problem gambling</a:t>
            </a:r>
          </a:p>
        </p:txBody>
      </p:sp>
    </p:spTree>
    <p:extLst>
      <p:ext uri="{BB962C8B-B14F-4D97-AF65-F5344CB8AC3E}">
        <p14:creationId xmlns:p14="http://schemas.microsoft.com/office/powerpoint/2010/main" val="3696034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10515600" cy="832170"/>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Key Informant Demographic Characteristics: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35179" y="178899"/>
            <a:ext cx="759113" cy="379902"/>
          </a:xfrm>
          <a:prstGeom prst="rect">
            <a:avLst/>
          </a:prstGeom>
          <a:noFill/>
          <a:ln>
            <a:noFill/>
          </a:ln>
        </p:spPr>
      </p:pic>
      <p:graphicFrame>
        <p:nvGraphicFramePr>
          <p:cNvPr id="7" name="Chart 6"/>
          <p:cNvGraphicFramePr/>
          <p:nvPr>
            <p:extLst/>
          </p:nvPr>
        </p:nvGraphicFramePr>
        <p:xfrm>
          <a:off x="172720" y="1167502"/>
          <a:ext cx="11696192"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F8FDF68-B19E-774D-82E5-BF3EF7EEC671}"/>
              </a:ext>
            </a:extLst>
          </p:cNvPr>
          <p:cNvSpPr txBox="1"/>
          <p:nvPr/>
        </p:nvSpPr>
        <p:spPr>
          <a:xfrm>
            <a:off x="574717" y="2296719"/>
            <a:ext cx="546047" cy="369332"/>
          </a:xfrm>
          <a:prstGeom prst="rect">
            <a:avLst/>
          </a:prstGeom>
          <a:noFill/>
        </p:spPr>
        <p:txBody>
          <a:bodyPr wrap="none" rtlCol="0">
            <a:spAutoFit/>
          </a:bodyPr>
          <a:lstStyle/>
          <a:p>
            <a:r>
              <a:rPr lang="en-US" b="1" dirty="0">
                <a:solidFill>
                  <a:schemeClr val="accent6"/>
                </a:solidFill>
              </a:rPr>
              <a:t>Age</a:t>
            </a:r>
          </a:p>
        </p:txBody>
      </p:sp>
      <p:sp>
        <p:nvSpPr>
          <p:cNvPr id="6" name="TextBox 5">
            <a:extLst>
              <a:ext uri="{FF2B5EF4-FFF2-40B4-BE49-F238E27FC236}">
                <a16:creationId xmlns:a16="http://schemas.microsoft.com/office/drawing/2014/main" id="{0101DA93-B30C-AE46-AB75-077E7147E28E}"/>
              </a:ext>
            </a:extLst>
          </p:cNvPr>
          <p:cNvSpPr txBox="1"/>
          <p:nvPr/>
        </p:nvSpPr>
        <p:spPr>
          <a:xfrm>
            <a:off x="574717" y="5015106"/>
            <a:ext cx="639919" cy="369332"/>
          </a:xfrm>
          <a:prstGeom prst="rect">
            <a:avLst/>
          </a:prstGeom>
          <a:noFill/>
        </p:spPr>
        <p:txBody>
          <a:bodyPr wrap="none" rtlCol="0">
            <a:spAutoFit/>
          </a:bodyPr>
          <a:lstStyle/>
          <a:p>
            <a:r>
              <a:rPr lang="en-US" b="1" dirty="0">
                <a:solidFill>
                  <a:srgbClr val="C00000"/>
                </a:solidFill>
              </a:rPr>
              <a:t>Race</a:t>
            </a:r>
          </a:p>
        </p:txBody>
      </p:sp>
      <p:sp>
        <p:nvSpPr>
          <p:cNvPr id="8" name="TextBox 7">
            <a:extLst>
              <a:ext uri="{FF2B5EF4-FFF2-40B4-BE49-F238E27FC236}">
                <a16:creationId xmlns:a16="http://schemas.microsoft.com/office/drawing/2014/main" id="{FA8A356D-2248-EC40-9B17-8539DA01B914}"/>
              </a:ext>
            </a:extLst>
          </p:cNvPr>
          <p:cNvSpPr txBox="1"/>
          <p:nvPr/>
        </p:nvSpPr>
        <p:spPr>
          <a:xfrm>
            <a:off x="574717" y="3813556"/>
            <a:ext cx="891591" cy="369332"/>
          </a:xfrm>
          <a:prstGeom prst="rect">
            <a:avLst/>
          </a:prstGeom>
          <a:noFill/>
        </p:spPr>
        <p:txBody>
          <a:bodyPr wrap="none" rtlCol="0">
            <a:spAutoFit/>
          </a:bodyPr>
          <a:lstStyle/>
          <a:p>
            <a:r>
              <a:rPr lang="en-US" b="1" dirty="0">
                <a:solidFill>
                  <a:schemeClr val="accent4"/>
                </a:solidFill>
              </a:rPr>
              <a:t>Gender</a:t>
            </a:r>
          </a:p>
        </p:txBody>
      </p:sp>
      <p:sp>
        <p:nvSpPr>
          <p:cNvPr id="4" name="TextBox 3"/>
          <p:cNvSpPr txBox="1"/>
          <p:nvPr/>
        </p:nvSpPr>
        <p:spPr>
          <a:xfrm>
            <a:off x="9991060" y="1590153"/>
            <a:ext cx="970137" cy="400110"/>
          </a:xfrm>
          <a:prstGeom prst="rect">
            <a:avLst/>
          </a:prstGeom>
          <a:noFill/>
        </p:spPr>
        <p:txBody>
          <a:bodyPr wrap="none" rtlCol="0">
            <a:spAutoFit/>
          </a:bodyPr>
          <a:lstStyle/>
          <a:p>
            <a:r>
              <a:rPr lang="en-US" sz="2000" b="1" dirty="0" smtClean="0">
                <a:solidFill>
                  <a:srgbClr val="002060"/>
                </a:solidFill>
                <a:ea typeface="+mj-ea"/>
                <a:cs typeface="+mj-cs"/>
              </a:rPr>
              <a:t>n=1236</a:t>
            </a:r>
            <a:endParaRPr lang="en-US" sz="2000" b="1" dirty="0">
              <a:solidFill>
                <a:srgbClr val="002060"/>
              </a:solidFill>
              <a:ea typeface="+mj-ea"/>
              <a:cs typeface="+mj-cs"/>
            </a:endParaRPr>
          </a:p>
        </p:txBody>
      </p:sp>
    </p:spTree>
    <p:extLst>
      <p:ext uri="{BB962C8B-B14F-4D97-AF65-F5344CB8AC3E}">
        <p14:creationId xmlns:p14="http://schemas.microsoft.com/office/powerpoint/2010/main" val="2417095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96" y="122555"/>
            <a:ext cx="10235303" cy="52587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Calibri" panose="020F0502020204030204" pitchFamily="34" charset="0"/>
              </a:rPr>
              <a:t>Community Type: The Five Connecticuts</a:t>
            </a:r>
            <a:endParaRPr lang="en-US" sz="3600"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3" name="Content Placeholder 2"/>
          <p:cNvSpPr>
            <a:spLocks noGrp="1"/>
          </p:cNvSpPr>
          <p:nvPr>
            <p:ph idx="1"/>
          </p:nvPr>
        </p:nvSpPr>
        <p:spPr>
          <a:xfrm>
            <a:off x="534296" y="924560"/>
            <a:ext cx="10985500" cy="4898270"/>
          </a:xfrm>
        </p:spPr>
        <p:txBody>
          <a:bodyPr>
            <a:noAutofit/>
          </a:bodyPr>
          <a:lstStyle/>
          <a:p>
            <a:pPr marL="0" indent="0">
              <a:buClr>
                <a:srgbClr val="002060"/>
              </a:buClr>
              <a:buSzPct val="85000"/>
              <a:buNone/>
            </a:pPr>
            <a:r>
              <a:rPr lang="en-US" sz="2400" b="1" i="1" dirty="0" smtClean="0">
                <a:solidFill>
                  <a:srgbClr val="002060"/>
                </a:solidFill>
                <a:latin typeface="Arial" panose="020B0604020202020204" pitchFamily="34" charset="0"/>
                <a:cs typeface="Arial" panose="020B0604020202020204" pitchFamily="34" charset="0"/>
              </a:rPr>
              <a:t>The Five Connecticuts </a:t>
            </a:r>
            <a:r>
              <a:rPr lang="en-US" sz="2400" dirty="0" smtClean="0">
                <a:solidFill>
                  <a:srgbClr val="002060"/>
                </a:solidFill>
                <a:latin typeface="Arial" panose="020B0604020202020204" pitchFamily="34" charset="0"/>
                <a:cs typeface="Arial" panose="020B0604020202020204" pitchFamily="34" charset="0"/>
              </a:rPr>
              <a:t>are a system developed in 2004 by the Connecticut State Data Center as a means of disaggregating Connecticut’s 2000 census data in a meaningful way.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Connecticuts </a:t>
            </a:r>
            <a:r>
              <a:rPr lang="en-US" sz="1800" dirty="0" smtClean="0">
                <a:solidFill>
                  <a:srgbClr val="002060"/>
                </a:solidFill>
                <a:latin typeface="Arial" panose="020B0604020202020204" pitchFamily="34" charset="0"/>
                <a:cs typeface="Arial" panose="020B0604020202020204" pitchFamily="34" charset="0"/>
              </a:rPr>
              <a:t>designations are based on criteria of each town:</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median household income;</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population density; and </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poverty rate</a:t>
            </a:r>
            <a:r>
              <a:rPr lang="en-US" dirty="0" smtClean="0">
                <a:solidFill>
                  <a:srgbClr val="002060"/>
                </a:solidFill>
                <a:latin typeface="Arial" panose="020B0604020202020204" pitchFamily="34" charset="0"/>
                <a:cs typeface="Arial" panose="020B0604020202020204" pitchFamily="34" charset="0"/>
              </a:rPr>
              <a:t>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 </a:t>
            </a:r>
            <a:r>
              <a:rPr lang="en-US" sz="1800" dirty="0" smtClean="0">
                <a:solidFill>
                  <a:srgbClr val="002060"/>
                </a:solidFill>
                <a:latin typeface="Arial" panose="020B0604020202020204" pitchFamily="34" charset="0"/>
                <a:cs typeface="Arial" panose="020B0604020202020204" pitchFamily="34" charset="0"/>
              </a:rPr>
              <a:t>community types:</a:t>
            </a:r>
            <a:endParaRPr lang="en-US" sz="1800" u="sng" dirty="0" smtClean="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Wealthy</a:t>
            </a:r>
            <a:r>
              <a:rPr lang="en-US" b="1" dirty="0">
                <a:solidFill>
                  <a:srgbClr val="002060"/>
                </a:solidFill>
                <a:latin typeface="Arial" panose="020B0604020202020204" pitchFamily="34" charset="0"/>
                <a:cs typeface="Arial" panose="020B0604020202020204" pitchFamily="34" charset="0"/>
              </a:rPr>
              <a:t>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Suburban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Periphery</a:t>
            </a:r>
            <a:endParaRPr lang="en-US" b="1" dirty="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Core</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Rural</a:t>
            </a:r>
          </a:p>
        </p:txBody>
      </p:sp>
      <p:sp>
        <p:nvSpPr>
          <p:cNvPr id="6" name="TextBox 5"/>
          <p:cNvSpPr txBox="1"/>
          <p:nvPr/>
        </p:nvSpPr>
        <p:spPr>
          <a:xfrm>
            <a:off x="5781040" y="3027680"/>
            <a:ext cx="5455770" cy="2554545"/>
          </a:xfrm>
          <a:prstGeom prst="rect">
            <a:avLst/>
          </a:prstGeom>
          <a:solidFill>
            <a:schemeClr val="accent6">
              <a:lumMod val="40000"/>
              <a:lumOff val="60000"/>
            </a:schemeClr>
          </a:solidFill>
          <a:ln>
            <a:solidFill>
              <a:srgbClr val="002060"/>
            </a:solidFill>
          </a:ln>
          <a:effectLst>
            <a:outerShdw blurRad="88900" dist="38100" dir="18900000" algn="bl" rotWithShape="0">
              <a:srgbClr val="002060">
                <a:alpha val="40000"/>
              </a:srgbClr>
            </a:outerShdw>
          </a:effectLst>
        </p:spPr>
        <p:txBody>
          <a:bodyPr wrap="square" rtlCol="0">
            <a:spAutoFit/>
          </a:bodyPr>
          <a:lstStyle/>
          <a:p>
            <a:pPr algn="ctr"/>
            <a:r>
              <a:rPr lang="en-US" sz="2000" dirty="0">
                <a:solidFill>
                  <a:srgbClr val="002060"/>
                </a:solidFill>
                <a:latin typeface="Arial" panose="020B0604020202020204" pitchFamily="34" charset="0"/>
                <a:cs typeface="Arial" panose="020B0604020202020204" pitchFamily="34" charset="0"/>
              </a:rPr>
              <a:t>These categories were updated, using the 2010 </a:t>
            </a:r>
            <a:r>
              <a:rPr lang="en-US" sz="2000" dirty="0" smtClean="0">
                <a:solidFill>
                  <a:srgbClr val="002060"/>
                </a:solidFill>
                <a:latin typeface="Arial" panose="020B0604020202020204" pitchFamily="34" charset="0"/>
                <a:cs typeface="Arial" panose="020B0604020202020204" pitchFamily="34" charset="0"/>
              </a:rPr>
              <a:t>census </a:t>
            </a:r>
            <a:r>
              <a:rPr lang="en-US" sz="2000" dirty="0">
                <a:solidFill>
                  <a:srgbClr val="002060"/>
                </a:solidFill>
                <a:latin typeface="Arial" panose="020B0604020202020204" pitchFamily="34" charset="0"/>
                <a:cs typeface="Arial" panose="020B0604020202020204" pitchFamily="34" charset="0"/>
              </a:rPr>
              <a:t>data, in 2014, by the original developer of the designation.  The updated </a:t>
            </a:r>
            <a:r>
              <a:rPr lang="en-US" sz="2000" dirty="0" smtClean="0">
                <a:solidFill>
                  <a:srgbClr val="002060"/>
                </a:solidFill>
                <a:latin typeface="Arial" panose="020B0604020202020204" pitchFamily="34" charset="0"/>
                <a:cs typeface="Arial" panose="020B0604020202020204" pitchFamily="34" charset="0"/>
              </a:rPr>
              <a:t>designations </a:t>
            </a:r>
            <a:r>
              <a:rPr lang="en-US" sz="2000" dirty="0">
                <a:solidFill>
                  <a:srgbClr val="002060"/>
                </a:solidFill>
                <a:latin typeface="Arial" panose="020B0604020202020204" pitchFamily="34" charset="0"/>
                <a:cs typeface="Arial" panose="020B0604020202020204" pitchFamily="34" charset="0"/>
              </a:rPr>
              <a:t>have been used to categorize data for the </a:t>
            </a:r>
            <a:r>
              <a:rPr lang="en-US" sz="2000" dirty="0" smtClean="0">
                <a:solidFill>
                  <a:srgbClr val="002060"/>
                </a:solidFill>
                <a:latin typeface="Arial" panose="020B0604020202020204" pitchFamily="34" charset="0"/>
                <a:cs typeface="Arial" panose="020B0604020202020204" pitchFamily="34" charset="0"/>
              </a:rPr>
              <a:t>Community </a:t>
            </a:r>
            <a:r>
              <a:rPr lang="en-US" sz="2000" dirty="0">
                <a:solidFill>
                  <a:srgbClr val="002060"/>
                </a:solidFill>
                <a:latin typeface="Arial" panose="020B0604020202020204" pitchFamily="34" charset="0"/>
                <a:cs typeface="Arial" panose="020B0604020202020204" pitchFamily="34" charset="0"/>
              </a:rPr>
              <a:t>Wellbeing </a:t>
            </a:r>
            <a:r>
              <a:rPr lang="en-US" sz="2000" dirty="0" smtClean="0">
                <a:solidFill>
                  <a:srgbClr val="002060"/>
                </a:solidFill>
                <a:latin typeface="Arial" panose="020B0604020202020204" pitchFamily="34" charset="0"/>
                <a:cs typeface="Arial" panose="020B0604020202020204" pitchFamily="34" charset="0"/>
              </a:rPr>
              <a:t>Surveys since 2015, </a:t>
            </a:r>
            <a:r>
              <a:rPr lang="en-US" sz="2000" dirty="0">
                <a:solidFill>
                  <a:srgbClr val="002060"/>
                </a:solidFill>
                <a:latin typeface="Arial" panose="020B0604020202020204" pitchFamily="34" charset="0"/>
                <a:cs typeface="Arial" panose="020B0604020202020204" pitchFamily="34" charset="0"/>
              </a:rPr>
              <a:t>and the </a:t>
            </a:r>
            <a:r>
              <a:rPr lang="en-US" sz="2000" dirty="0" smtClean="0">
                <a:solidFill>
                  <a:srgbClr val="002060"/>
                </a:solidFill>
                <a:latin typeface="Arial" panose="020B0604020202020204" pitchFamily="34" charset="0"/>
                <a:cs typeface="Arial" panose="020B0604020202020204" pitchFamily="34" charset="0"/>
              </a:rPr>
              <a:t>2018 and 2020 </a:t>
            </a:r>
            <a:r>
              <a:rPr lang="en-US" sz="2000" dirty="0">
                <a:solidFill>
                  <a:srgbClr val="002060"/>
                </a:solidFill>
                <a:latin typeface="Arial" panose="020B0604020202020204" pitchFamily="34" charset="0"/>
                <a:cs typeface="Arial" panose="020B0604020202020204" pitchFamily="34" charset="0"/>
              </a:rPr>
              <a:t>Community Readiness Survey, and are used by others as well.  </a:t>
            </a:r>
          </a:p>
        </p:txBody>
      </p:sp>
      <p:sp>
        <p:nvSpPr>
          <p:cNvPr id="5" name="TextBox 4"/>
          <p:cNvSpPr txBox="1"/>
          <p:nvPr/>
        </p:nvSpPr>
        <p:spPr>
          <a:xfrm>
            <a:off x="162561" y="5965070"/>
            <a:ext cx="11531599" cy="738664"/>
          </a:xfrm>
          <a:prstGeom prst="rect">
            <a:avLst/>
          </a:prstGeom>
          <a:noFill/>
        </p:spPr>
        <p:txBody>
          <a:bodyPr wrap="square" rtlCol="0">
            <a:spAutoFit/>
          </a:bodyPr>
          <a:lstStyle/>
          <a:p>
            <a:r>
              <a:rPr lang="en-US" sz="1400" b="1" dirty="0" smtClean="0">
                <a:solidFill>
                  <a:srgbClr val="002060"/>
                </a:solidFill>
              </a:rPr>
              <a:t>Levy</a:t>
            </a:r>
            <a:r>
              <a:rPr lang="en-US" sz="1400" b="1" dirty="0">
                <a:solidFill>
                  <a:srgbClr val="002060"/>
                </a:solidFill>
              </a:rPr>
              <a:t>, Don and DataHaven. (2015): Five Connecticuts 2010 Update. Produced for Siena College Research Institute and DataHaven based on the original method of assigning designations used in Levy, Don, Orlando Rodriguez, and Wayne </a:t>
            </a:r>
            <a:r>
              <a:rPr lang="en-US" sz="1400" b="1" dirty="0" err="1">
                <a:solidFill>
                  <a:srgbClr val="002060"/>
                </a:solidFill>
              </a:rPr>
              <a:t>Villemez</a:t>
            </a:r>
            <a:r>
              <a:rPr lang="en-US" sz="1400" b="1" dirty="0">
                <a:solidFill>
                  <a:srgbClr val="002060"/>
                </a:solidFill>
              </a:rPr>
              <a:t>. 2004. The Changing Demographics of Connecticut - 1990 to 2000. Part 2: The Five Connecticuts. Storrs, Connecticut: University of Connecticut SDC Series, no. OP 2004-01</a:t>
            </a:r>
            <a:r>
              <a:rPr lang="en-US" sz="1400" b="1" dirty="0" smtClean="0">
                <a:solidFill>
                  <a:srgbClr val="002060"/>
                </a:solidFill>
              </a:rPr>
              <a:t>.</a:t>
            </a:r>
          </a:p>
        </p:txBody>
      </p:sp>
      <p:pic>
        <p:nvPicPr>
          <p:cNvPr id="8" name="Picture 7"/>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11746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7831"/>
            <a:ext cx="10515600" cy="796407"/>
          </a:xfrm>
        </p:spPr>
        <p:txBody>
          <a:bodyPr>
            <a:normAutofit fontScale="90000"/>
          </a:bodyPr>
          <a:lstStyle/>
          <a:p>
            <a:pPr algn="ctr"/>
            <a:r>
              <a:rPr lang="en-US" sz="3600" dirty="0" smtClean="0">
                <a:solidFill>
                  <a:srgbClr val="002060"/>
                </a:solidFill>
                <a:effectLst>
                  <a:outerShdw blurRad="38100" dist="38100" dir="2700000" algn="tl">
                    <a:srgbClr val="000000">
                      <a:alpha val="43137"/>
                    </a:srgbClr>
                  </a:outerShdw>
                </a:effectLst>
                <a:latin typeface="+mn-lt"/>
              </a:rPr>
              <a:t>Community Types in Connecticut: </a:t>
            </a:r>
            <a:br>
              <a:rPr lang="en-US" sz="3600" dirty="0" smtClean="0">
                <a:solidFill>
                  <a:srgbClr val="002060"/>
                </a:solidFill>
                <a:effectLst>
                  <a:outerShdw blurRad="38100" dist="38100" dir="2700000" algn="tl">
                    <a:srgbClr val="000000">
                      <a:alpha val="43137"/>
                    </a:srgbClr>
                  </a:outerShdw>
                </a:effectLst>
                <a:latin typeface="+mn-lt"/>
              </a:rPr>
            </a:br>
            <a:r>
              <a:rPr lang="en-US" sz="3600" dirty="0" smtClean="0">
                <a:solidFill>
                  <a:srgbClr val="002060"/>
                </a:solidFill>
                <a:effectLst>
                  <a:outerShdw blurRad="38100" dist="38100" dir="2700000" algn="tl">
                    <a:srgbClr val="000000">
                      <a:alpha val="43137"/>
                    </a:srgbClr>
                  </a:outerShdw>
                </a:effectLst>
                <a:latin typeface="+mn-lt"/>
              </a:rPr>
              <a:t>The Five Connecticuts (5CT)</a:t>
            </a:r>
            <a:endParaRPr lang="en-US" sz="3600" dirty="0">
              <a:solidFill>
                <a:srgbClr val="002060"/>
              </a:solidFill>
              <a:effectLst>
                <a:outerShdw blurRad="38100" dist="38100" dir="2700000" algn="tl">
                  <a:srgbClr val="000000">
                    <a:alpha val="43137"/>
                  </a:srgbClr>
                </a:outerShdw>
              </a:effectLst>
              <a:latin typeface="+mn-lt"/>
            </a:endParaRPr>
          </a:p>
        </p:txBody>
      </p:sp>
      <p:pic>
        <p:nvPicPr>
          <p:cNvPr id="5" name="Content Placeholder 4"/>
          <p:cNvPicPr>
            <a:picLocks noGrp="1" noChangeAspect="1"/>
          </p:cNvPicPr>
          <p:nvPr>
            <p:ph idx="1"/>
          </p:nvPr>
        </p:nvPicPr>
        <p:blipFill>
          <a:blip r:embed="rId2"/>
          <a:stretch>
            <a:fillRect/>
          </a:stretch>
        </p:blipFill>
        <p:spPr>
          <a:xfrm>
            <a:off x="1714990" y="924877"/>
            <a:ext cx="8566929" cy="5736494"/>
          </a:xfrm>
          <a:prstGeom prst="rect">
            <a:avLst/>
          </a:prstGeom>
          <a:effectLst>
            <a:softEdge rad="50800"/>
          </a:effectLst>
        </p:spPr>
      </p:pic>
      <p:sp>
        <p:nvSpPr>
          <p:cNvPr id="4" name="Slide Number Placeholder 3"/>
          <p:cNvSpPr>
            <a:spLocks noGrp="1"/>
          </p:cNvSpPr>
          <p:nvPr>
            <p:ph type="sldNum" sz="quarter" idx="12"/>
          </p:nvPr>
        </p:nvSpPr>
        <p:spPr/>
        <p:txBody>
          <a:bodyPr/>
          <a:lstStyle/>
          <a:p>
            <a:fld id="{C498F3E6-B2A2-406B-BC31-11B5CF379E26}" type="slidenum">
              <a:rPr lang="en-US" smtClean="0"/>
              <a:t>9</a:t>
            </a:fld>
            <a:endParaRPr lang="en-US" dirty="0"/>
          </a:p>
        </p:txBody>
      </p:sp>
      <p:pic>
        <p:nvPicPr>
          <p:cNvPr id="6" name="Picture 5"/>
          <p:cNvPicPr>
            <a:picLocks noChangeAspect="1"/>
          </p:cNvPicPr>
          <p:nvPr/>
        </p:nvPicPr>
        <p:blipFill>
          <a:blip r:embed="rId3"/>
          <a:stretch>
            <a:fillRect/>
          </a:stretch>
        </p:blipFill>
        <p:spPr>
          <a:xfrm>
            <a:off x="11065182" y="107831"/>
            <a:ext cx="929995" cy="495105"/>
          </a:xfrm>
          <a:prstGeom prst="rect">
            <a:avLst/>
          </a:prstGeom>
        </p:spPr>
      </p:pic>
      <p:sp>
        <p:nvSpPr>
          <p:cNvPr id="3" name="TextBox 2"/>
          <p:cNvSpPr txBox="1"/>
          <p:nvPr/>
        </p:nvSpPr>
        <p:spPr>
          <a:xfrm>
            <a:off x="213360" y="6075144"/>
            <a:ext cx="1757680" cy="338554"/>
          </a:xfrm>
          <a:prstGeom prst="rect">
            <a:avLst/>
          </a:prstGeom>
          <a:noFill/>
        </p:spPr>
        <p:txBody>
          <a:bodyPr wrap="square" rtlCol="0">
            <a:spAutoFit/>
          </a:bodyPr>
          <a:lstStyle/>
          <a:p>
            <a:r>
              <a:rPr lang="en-US" sz="1600" dirty="0" smtClean="0">
                <a:solidFill>
                  <a:srgbClr val="002060"/>
                </a:solidFill>
              </a:rPr>
              <a:t>CPES, 2019</a:t>
            </a:r>
            <a:endParaRPr lang="en-US" sz="1600" dirty="0">
              <a:solidFill>
                <a:srgbClr val="002060"/>
              </a:solidFill>
            </a:endParaRPr>
          </a:p>
        </p:txBody>
      </p:sp>
    </p:spTree>
    <p:extLst>
      <p:ext uri="{BB962C8B-B14F-4D97-AF65-F5344CB8AC3E}">
        <p14:creationId xmlns:p14="http://schemas.microsoft.com/office/powerpoint/2010/main" val="3977154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7222</TotalTime>
  <Words>2320</Words>
  <Application>Microsoft Office PowerPoint</Application>
  <PresentationFormat>Widescreen</PresentationFormat>
  <Paragraphs>254</Paragraphs>
  <Slides>22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1_Office Theme</vt:lpstr>
      <vt:lpstr>Assessment of Connecticut’s Readiness and Capacity to Implement Mental Health Promotion and Suicide Prevention Activities: Results of the Newly Expanded 2020 Community Readiness Survey (CRS 2020)</vt:lpstr>
      <vt:lpstr>What is the Community Readiness Survey (CRS)?</vt:lpstr>
      <vt:lpstr>Community Readiness Survey (CRS) Objectives</vt:lpstr>
      <vt:lpstr>The 2020 CRS</vt:lpstr>
      <vt:lpstr>The 2020 CRS Approach</vt:lpstr>
      <vt:lpstr>Key Informant Stakeholder Affiliation: Connecticut CRS, 2020</vt:lpstr>
      <vt:lpstr>Key Informant Demographic Characteristics:  Connecticut CRS, 2020</vt:lpstr>
      <vt:lpstr>Community Type: The Five Connecticuts</vt:lpstr>
      <vt:lpstr>Community Types in Connecticut:  The Five Connecticuts (5CT)</vt:lpstr>
      <vt:lpstr>Mental Health Issue of Greatest Concern for Age Groups, According to Key Informants: Connecticut CRS, 2020</vt:lpstr>
      <vt:lpstr>Mental Health Issue of Greatest Concern for Youth and Young Adults,      by Community Type, According to Key Informants: Connecticut CRS, 2020</vt:lpstr>
      <vt:lpstr>Community Attitudes Toward Mental Health: Connecticut CRS, 2020</vt:lpstr>
      <vt:lpstr>Perceived Barriers/Assets to Mental Health Promotion Activities in the Community: Connecticut CRS, 2020</vt:lpstr>
      <vt:lpstr>Community Support for Suicide Prevention Efforts:  Connecticut CRS, 2020</vt:lpstr>
      <vt:lpstr>Community Ability to Implement Suicide Prevention Efforts:  Connecticut CRS, 2020</vt:lpstr>
      <vt:lpstr>Key Informant Ratings of Suicide Prevention Supports  in Place in the Community: Connecticut CRS, 2020</vt:lpstr>
      <vt:lpstr>Community Readiness to Undertake Behavioral Health Promotion Activities*: Connecticut CRS, 2020</vt:lpstr>
      <vt:lpstr>Key Informant Ratings of the Community Stage of Readiness  for Mental Health Promotion : Connecticut CRS, 2020</vt:lpstr>
      <vt:lpstr>Key Informant Ratings of the Community Stage of Readiness  for Mental Health Promotion, by Community Type:  CRS, 2020</vt:lpstr>
      <vt:lpstr>Conclusions</vt:lpstr>
      <vt:lpstr>Next Steps</vt:lpstr>
      <vt:lpstr> For more information, contact  Jennifer Sussman: sussman@uchc.edu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 Alyssa</dc:creator>
  <cp:lastModifiedBy>Sussman,Jennifer E.</cp:lastModifiedBy>
  <cp:revision>176</cp:revision>
  <cp:lastPrinted>2020-04-28T18:32:43Z</cp:lastPrinted>
  <dcterms:created xsi:type="dcterms:W3CDTF">2020-03-23T13:38:05Z</dcterms:created>
  <dcterms:modified xsi:type="dcterms:W3CDTF">2021-01-25T04:01:22Z</dcterms:modified>
</cp:coreProperties>
</file>